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8" r:id="rId5"/>
    <p:sldId id="327" r:id="rId6"/>
    <p:sldId id="387" r:id="rId7"/>
    <p:sldId id="386" r:id="rId8"/>
    <p:sldId id="308" r:id="rId9"/>
    <p:sldId id="307" r:id="rId10"/>
    <p:sldId id="330" r:id="rId11"/>
    <p:sldId id="302" r:id="rId12"/>
    <p:sldId id="266" r:id="rId13"/>
    <p:sldId id="381" r:id="rId14"/>
    <p:sldId id="361" r:id="rId15"/>
    <p:sldId id="349" r:id="rId16"/>
    <p:sldId id="334" r:id="rId17"/>
    <p:sldId id="335" r:id="rId18"/>
    <p:sldId id="340" r:id="rId19"/>
    <p:sldId id="3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ves, Sean" initials="G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14" autoAdjust="0"/>
  </p:normalViewPr>
  <p:slideViewPr>
    <p:cSldViewPr snapToGrid="0">
      <p:cViewPr varScale="1">
        <p:scale>
          <a:sx n="87" d="100"/>
          <a:sy n="87" d="100"/>
        </p:scale>
        <p:origin x="6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59F24-8BF7-4C9A-B5AA-BB6336944C7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342D43-AF7D-4B31-8F46-6C1D53983293}">
      <dgm:prSet phldrT="[Text]" phldr="0"/>
      <dgm:spPr/>
      <dgm:t>
        <a:bodyPr/>
        <a:lstStyle/>
        <a:p>
          <a:pPr rtl="0"/>
          <a:r>
            <a:rPr lang="en-US" b="0" i="0" u="none" strike="noStrike" cap="none" baseline="0" noProof="0" dirty="0">
              <a:solidFill>
                <a:schemeClr val="bg1"/>
              </a:solidFill>
              <a:latin typeface="Calibri"/>
              <a:cs typeface="Calibri"/>
            </a:rPr>
            <a:t>Associate (AA, AS, AGS) or Bachelor (BAS, BS) Degrees</a:t>
          </a:r>
        </a:p>
      </dgm:t>
    </dgm:pt>
    <dgm:pt modelId="{CA102C80-9345-43B7-AA5C-C74CCB836337}" type="parTrans" cxnId="{44DBC99F-8206-4120-8252-17172494B0B7}">
      <dgm:prSet/>
      <dgm:spPr/>
      <dgm:t>
        <a:bodyPr/>
        <a:lstStyle/>
        <a:p>
          <a:endParaRPr lang="en-US"/>
        </a:p>
      </dgm:t>
    </dgm:pt>
    <dgm:pt modelId="{207CDB33-7BBD-4387-8A45-AF719D245CAE}" type="sibTrans" cxnId="{44DBC99F-8206-4120-8252-17172494B0B7}">
      <dgm:prSet/>
      <dgm:spPr/>
      <dgm:t>
        <a:bodyPr/>
        <a:lstStyle/>
        <a:p>
          <a:endParaRPr lang="en-US"/>
        </a:p>
      </dgm:t>
    </dgm:pt>
    <dgm:pt modelId="{8B441B4C-A0BA-4371-9D92-DF368CB4230E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Transfer (2 year degrees)</a:t>
          </a:r>
          <a:endParaRPr lang="en-US" dirty="0"/>
        </a:p>
      </dgm:t>
    </dgm:pt>
    <dgm:pt modelId="{D5796FB7-4EB1-4D7F-836E-5E140EDB0EBA}" type="parTrans" cxnId="{37D8C441-FDC2-4C6C-A22E-C26D43A8EC45}">
      <dgm:prSet/>
      <dgm:spPr/>
      <dgm:t>
        <a:bodyPr/>
        <a:lstStyle/>
        <a:p>
          <a:endParaRPr lang="en-US"/>
        </a:p>
      </dgm:t>
    </dgm:pt>
    <dgm:pt modelId="{D9C90DC6-812C-4315-BB90-F23487999DE8}" type="sibTrans" cxnId="{37D8C441-FDC2-4C6C-A22E-C26D43A8EC45}">
      <dgm:prSet/>
      <dgm:spPr/>
      <dgm:t>
        <a:bodyPr/>
        <a:lstStyle/>
        <a:p>
          <a:endParaRPr lang="en-US"/>
        </a:p>
      </dgm:t>
    </dgm:pt>
    <dgm:pt modelId="{346A6457-CBC3-4E71-9988-138498EE1BE3}">
      <dgm:prSet phldrT="[Text]" phldr="0"/>
      <dgm:spPr/>
      <dgm:t>
        <a:bodyPr/>
        <a:lstStyle/>
        <a:p>
          <a:pPr rtl="0"/>
          <a:r>
            <a:rPr lang="en-US" dirty="0">
              <a:latin typeface="Calibri"/>
            </a:rPr>
            <a:t> Job Ready (4 year degrees +)</a:t>
          </a:r>
          <a:endParaRPr lang="en-US" dirty="0"/>
        </a:p>
      </dgm:t>
    </dgm:pt>
    <dgm:pt modelId="{432B18E5-B013-4467-8AE4-F8A89EDB04FE}" type="parTrans" cxnId="{82DC0A33-FED3-4D82-AC37-08A418085F77}">
      <dgm:prSet/>
      <dgm:spPr/>
      <dgm:t>
        <a:bodyPr/>
        <a:lstStyle/>
        <a:p>
          <a:endParaRPr lang="en-US"/>
        </a:p>
      </dgm:t>
    </dgm:pt>
    <dgm:pt modelId="{7152660F-E498-471E-90E2-A004CC6FCFC4}" type="sibTrans" cxnId="{82DC0A33-FED3-4D82-AC37-08A418085F77}">
      <dgm:prSet/>
      <dgm:spPr/>
      <dgm:t>
        <a:bodyPr/>
        <a:lstStyle/>
        <a:p>
          <a:endParaRPr lang="en-US"/>
        </a:p>
      </dgm:t>
    </dgm:pt>
    <dgm:pt modelId="{C3212575-EB86-4DE1-A0D3-994FD7B72ECF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 Certificate, AAS, Apprenticeship</a:t>
          </a:r>
          <a:endParaRPr lang="en-US"/>
        </a:p>
      </dgm:t>
    </dgm:pt>
    <dgm:pt modelId="{0706ACD4-D71F-4FC4-8D69-73A3718E10B7}" type="parTrans" cxnId="{B02CC96F-E94C-4D01-8DDA-DFFF07F293E7}">
      <dgm:prSet/>
      <dgm:spPr/>
      <dgm:t>
        <a:bodyPr/>
        <a:lstStyle/>
        <a:p>
          <a:endParaRPr lang="en-US"/>
        </a:p>
      </dgm:t>
    </dgm:pt>
    <dgm:pt modelId="{CBE1D417-FF2A-4F3F-BA68-E3DD7BAA4215}" type="sibTrans" cxnId="{B02CC96F-E94C-4D01-8DDA-DFFF07F293E7}">
      <dgm:prSet/>
      <dgm:spPr/>
      <dgm:t>
        <a:bodyPr/>
        <a:lstStyle/>
        <a:p>
          <a:endParaRPr lang="en-US"/>
        </a:p>
      </dgm:t>
    </dgm:pt>
    <dgm:pt modelId="{2B537DE2-68E1-4DE2-9D14-F1AE0F467AFD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 Job Ready</a:t>
          </a:r>
          <a:endParaRPr lang="en-US"/>
        </a:p>
      </dgm:t>
    </dgm:pt>
    <dgm:pt modelId="{CF8B26FF-8B5A-4439-970A-F833F3D367FB}" type="parTrans" cxnId="{754AA5C4-03B7-417D-83F0-26006BA2BDAE}">
      <dgm:prSet/>
      <dgm:spPr/>
      <dgm:t>
        <a:bodyPr/>
        <a:lstStyle/>
        <a:p>
          <a:endParaRPr lang="en-US"/>
        </a:p>
      </dgm:t>
    </dgm:pt>
    <dgm:pt modelId="{881F86BF-4021-4F11-88CD-7E4211C980F1}" type="sibTrans" cxnId="{754AA5C4-03B7-417D-83F0-26006BA2BDAE}">
      <dgm:prSet/>
      <dgm:spPr/>
      <dgm:t>
        <a:bodyPr/>
        <a:lstStyle/>
        <a:p>
          <a:endParaRPr lang="en-US"/>
        </a:p>
      </dgm:t>
    </dgm:pt>
    <dgm:pt modelId="{49A10C98-D334-4341-8F19-99F13C96B7A7}" type="pres">
      <dgm:prSet presAssocID="{2EA59F24-8BF7-4C9A-B5AA-BB6336944C7B}" presName="Name0" presStyleCnt="0">
        <dgm:presLayoutVars>
          <dgm:dir/>
          <dgm:animLvl val="lvl"/>
          <dgm:resizeHandles/>
        </dgm:presLayoutVars>
      </dgm:prSet>
      <dgm:spPr/>
    </dgm:pt>
    <dgm:pt modelId="{ED82EA3D-D45E-44DC-A0B2-B67AC790FFB3}" type="pres">
      <dgm:prSet presAssocID="{93342D43-AF7D-4B31-8F46-6C1D53983293}" presName="linNode" presStyleCnt="0"/>
      <dgm:spPr/>
    </dgm:pt>
    <dgm:pt modelId="{7FFFBBD6-CA21-43B2-ABAF-11B1EDC23D96}" type="pres">
      <dgm:prSet presAssocID="{93342D43-AF7D-4B31-8F46-6C1D53983293}" presName="parentShp" presStyleLbl="node1" presStyleIdx="0" presStyleCnt="2">
        <dgm:presLayoutVars>
          <dgm:bulletEnabled val="1"/>
        </dgm:presLayoutVars>
      </dgm:prSet>
      <dgm:spPr/>
    </dgm:pt>
    <dgm:pt modelId="{B3FFEAD5-3618-4D71-B771-E90FE98CE23D}" type="pres">
      <dgm:prSet presAssocID="{93342D43-AF7D-4B31-8F46-6C1D53983293}" presName="childShp" presStyleLbl="bgAccFollowNode1" presStyleIdx="0" presStyleCnt="2">
        <dgm:presLayoutVars>
          <dgm:bulletEnabled val="1"/>
        </dgm:presLayoutVars>
      </dgm:prSet>
      <dgm:spPr/>
    </dgm:pt>
    <dgm:pt modelId="{711DAF9F-8739-4FDB-A934-FB9C6CD4456E}" type="pres">
      <dgm:prSet presAssocID="{207CDB33-7BBD-4387-8A45-AF719D245CAE}" presName="spacing" presStyleCnt="0"/>
      <dgm:spPr/>
    </dgm:pt>
    <dgm:pt modelId="{DA76E77F-470A-4BF9-8EA3-D3A82605F8A8}" type="pres">
      <dgm:prSet presAssocID="{C3212575-EB86-4DE1-A0D3-994FD7B72ECF}" presName="linNode" presStyleCnt="0"/>
      <dgm:spPr/>
    </dgm:pt>
    <dgm:pt modelId="{5EF7AB8C-672F-44E4-B924-5828EDCBA920}" type="pres">
      <dgm:prSet presAssocID="{C3212575-EB86-4DE1-A0D3-994FD7B72ECF}" presName="parentShp" presStyleLbl="node1" presStyleIdx="1" presStyleCnt="2">
        <dgm:presLayoutVars>
          <dgm:bulletEnabled val="1"/>
        </dgm:presLayoutVars>
      </dgm:prSet>
      <dgm:spPr/>
    </dgm:pt>
    <dgm:pt modelId="{115BFC6E-2EEC-4AA2-AB8F-BD9FC04023E9}" type="pres">
      <dgm:prSet presAssocID="{C3212575-EB86-4DE1-A0D3-994FD7B72EC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2DC0A33-FED3-4D82-AC37-08A418085F77}" srcId="{93342D43-AF7D-4B31-8F46-6C1D53983293}" destId="{346A6457-CBC3-4E71-9988-138498EE1BE3}" srcOrd="1" destOrd="0" parTransId="{432B18E5-B013-4467-8AE4-F8A89EDB04FE}" sibTransId="{7152660F-E498-471E-90E2-A004CC6FCFC4}"/>
    <dgm:cxn modelId="{E8769C33-1A1E-48CE-A76D-490A3BCF7BA8}" type="presOf" srcId="{346A6457-CBC3-4E71-9988-138498EE1BE3}" destId="{B3FFEAD5-3618-4D71-B771-E90FE98CE23D}" srcOrd="0" destOrd="1" presId="urn:microsoft.com/office/officeart/2005/8/layout/vList6"/>
    <dgm:cxn modelId="{37D8C441-FDC2-4C6C-A22E-C26D43A8EC45}" srcId="{93342D43-AF7D-4B31-8F46-6C1D53983293}" destId="{8B441B4C-A0BA-4371-9D92-DF368CB4230E}" srcOrd="0" destOrd="0" parTransId="{D5796FB7-4EB1-4D7F-836E-5E140EDB0EBA}" sibTransId="{D9C90DC6-812C-4315-BB90-F23487999DE8}"/>
    <dgm:cxn modelId="{DD18AE45-460C-4F3D-8F27-FD9C0D180092}" type="presOf" srcId="{93342D43-AF7D-4B31-8F46-6C1D53983293}" destId="{7FFFBBD6-CA21-43B2-ABAF-11B1EDC23D96}" srcOrd="0" destOrd="0" presId="urn:microsoft.com/office/officeart/2005/8/layout/vList6"/>
    <dgm:cxn modelId="{B02CC96F-E94C-4D01-8DDA-DFFF07F293E7}" srcId="{2EA59F24-8BF7-4C9A-B5AA-BB6336944C7B}" destId="{C3212575-EB86-4DE1-A0D3-994FD7B72ECF}" srcOrd="1" destOrd="0" parTransId="{0706ACD4-D71F-4FC4-8D69-73A3718E10B7}" sibTransId="{CBE1D417-FF2A-4F3F-BA68-E3DD7BAA4215}"/>
    <dgm:cxn modelId="{00474693-F7CA-47B0-A25A-C588F69789C2}" type="presOf" srcId="{C3212575-EB86-4DE1-A0D3-994FD7B72ECF}" destId="{5EF7AB8C-672F-44E4-B924-5828EDCBA920}" srcOrd="0" destOrd="0" presId="urn:microsoft.com/office/officeart/2005/8/layout/vList6"/>
    <dgm:cxn modelId="{44DBC99F-8206-4120-8252-17172494B0B7}" srcId="{2EA59F24-8BF7-4C9A-B5AA-BB6336944C7B}" destId="{93342D43-AF7D-4B31-8F46-6C1D53983293}" srcOrd="0" destOrd="0" parTransId="{CA102C80-9345-43B7-AA5C-C74CCB836337}" sibTransId="{207CDB33-7BBD-4387-8A45-AF719D245CAE}"/>
    <dgm:cxn modelId="{B86FF5A5-738E-436B-A660-5D865A7113A9}" type="presOf" srcId="{2EA59F24-8BF7-4C9A-B5AA-BB6336944C7B}" destId="{49A10C98-D334-4341-8F19-99F13C96B7A7}" srcOrd="0" destOrd="0" presId="urn:microsoft.com/office/officeart/2005/8/layout/vList6"/>
    <dgm:cxn modelId="{21AED1AC-97A5-4DB7-A77F-249CEB13AC1A}" type="presOf" srcId="{2B537DE2-68E1-4DE2-9D14-F1AE0F467AFD}" destId="{115BFC6E-2EEC-4AA2-AB8F-BD9FC04023E9}" srcOrd="0" destOrd="0" presId="urn:microsoft.com/office/officeart/2005/8/layout/vList6"/>
    <dgm:cxn modelId="{754AA5C4-03B7-417D-83F0-26006BA2BDAE}" srcId="{C3212575-EB86-4DE1-A0D3-994FD7B72ECF}" destId="{2B537DE2-68E1-4DE2-9D14-F1AE0F467AFD}" srcOrd="0" destOrd="0" parTransId="{CF8B26FF-8B5A-4439-970A-F833F3D367FB}" sibTransId="{881F86BF-4021-4F11-88CD-7E4211C980F1}"/>
    <dgm:cxn modelId="{816959DD-642E-4BFD-8CF5-09CC57B04DCA}" type="presOf" srcId="{8B441B4C-A0BA-4371-9D92-DF368CB4230E}" destId="{B3FFEAD5-3618-4D71-B771-E90FE98CE23D}" srcOrd="0" destOrd="0" presId="urn:microsoft.com/office/officeart/2005/8/layout/vList6"/>
    <dgm:cxn modelId="{0F4E24EC-1311-45AD-B7DB-9A3084033A9B}" type="presParOf" srcId="{49A10C98-D334-4341-8F19-99F13C96B7A7}" destId="{ED82EA3D-D45E-44DC-A0B2-B67AC790FFB3}" srcOrd="0" destOrd="0" presId="urn:microsoft.com/office/officeart/2005/8/layout/vList6"/>
    <dgm:cxn modelId="{7F5775FD-69AD-4E13-A994-30435F0DFC76}" type="presParOf" srcId="{ED82EA3D-D45E-44DC-A0B2-B67AC790FFB3}" destId="{7FFFBBD6-CA21-43B2-ABAF-11B1EDC23D96}" srcOrd="0" destOrd="0" presId="urn:microsoft.com/office/officeart/2005/8/layout/vList6"/>
    <dgm:cxn modelId="{88EDC7A8-766E-472E-88D0-E6377DA73D57}" type="presParOf" srcId="{ED82EA3D-D45E-44DC-A0B2-B67AC790FFB3}" destId="{B3FFEAD5-3618-4D71-B771-E90FE98CE23D}" srcOrd="1" destOrd="0" presId="urn:microsoft.com/office/officeart/2005/8/layout/vList6"/>
    <dgm:cxn modelId="{9A09E3C5-FA27-4686-9CD1-BFD9918401E9}" type="presParOf" srcId="{49A10C98-D334-4341-8F19-99F13C96B7A7}" destId="{711DAF9F-8739-4FDB-A934-FB9C6CD4456E}" srcOrd="1" destOrd="0" presId="urn:microsoft.com/office/officeart/2005/8/layout/vList6"/>
    <dgm:cxn modelId="{CD7FCE79-EBDA-4C46-8EC4-A8D955360BBB}" type="presParOf" srcId="{49A10C98-D334-4341-8F19-99F13C96B7A7}" destId="{DA76E77F-470A-4BF9-8EA3-D3A82605F8A8}" srcOrd="2" destOrd="0" presId="urn:microsoft.com/office/officeart/2005/8/layout/vList6"/>
    <dgm:cxn modelId="{0E4C2DD3-F5C6-42CF-97A1-652EDC63D349}" type="presParOf" srcId="{DA76E77F-470A-4BF9-8EA3-D3A82605F8A8}" destId="{5EF7AB8C-672F-44E4-B924-5828EDCBA920}" srcOrd="0" destOrd="0" presId="urn:microsoft.com/office/officeart/2005/8/layout/vList6"/>
    <dgm:cxn modelId="{04E3B187-4A75-4DC5-9DE0-379F81E5F193}" type="presParOf" srcId="{DA76E77F-470A-4BF9-8EA3-D3A82605F8A8}" destId="{115BFC6E-2EEC-4AA2-AB8F-BD9FC04023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FEAD5-3618-4D71-B771-E90FE98CE23D}">
      <dsp:nvSpPr>
        <dsp:cNvPr id="0" name=""/>
        <dsp:cNvSpPr/>
      </dsp:nvSpPr>
      <dsp:spPr>
        <a:xfrm>
          <a:off x="2576422" y="423"/>
          <a:ext cx="3864633" cy="16523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"/>
            </a:rPr>
            <a:t> Transfer (2 year degrees)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Calibri"/>
            </a:rPr>
            <a:t> Job Ready (4 year degrees +)</a:t>
          </a:r>
          <a:endParaRPr lang="en-US" sz="2200" kern="1200" dirty="0"/>
        </a:p>
      </dsp:txBody>
      <dsp:txXfrm>
        <a:off x="2576422" y="206962"/>
        <a:ext cx="3245018" cy="1239231"/>
      </dsp:txXfrm>
    </dsp:sp>
    <dsp:sp modelId="{7FFFBBD6-CA21-43B2-ABAF-11B1EDC23D96}">
      <dsp:nvSpPr>
        <dsp:cNvPr id="0" name=""/>
        <dsp:cNvSpPr/>
      </dsp:nvSpPr>
      <dsp:spPr>
        <a:xfrm>
          <a:off x="0" y="423"/>
          <a:ext cx="2576422" cy="1652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cap="none" baseline="0" noProof="0" dirty="0">
              <a:solidFill>
                <a:schemeClr val="bg1"/>
              </a:solidFill>
              <a:latin typeface="Calibri"/>
              <a:cs typeface="Calibri"/>
            </a:rPr>
            <a:t>Associate (AA, AS, AGS) or Bachelor (BAS, BS) Degrees</a:t>
          </a:r>
        </a:p>
      </dsp:txBody>
      <dsp:txXfrm>
        <a:off x="80659" y="81082"/>
        <a:ext cx="2415104" cy="1490990"/>
      </dsp:txXfrm>
    </dsp:sp>
    <dsp:sp modelId="{115BFC6E-2EEC-4AA2-AB8F-BD9FC04023E9}">
      <dsp:nvSpPr>
        <dsp:cNvPr id="0" name=""/>
        <dsp:cNvSpPr/>
      </dsp:nvSpPr>
      <dsp:spPr>
        <a:xfrm>
          <a:off x="2576422" y="1817962"/>
          <a:ext cx="3864633" cy="16523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latin typeface="Calibri"/>
            </a:rPr>
            <a:t> Job Ready</a:t>
          </a:r>
          <a:endParaRPr lang="en-US" sz="2200" kern="1200"/>
        </a:p>
      </dsp:txBody>
      <dsp:txXfrm>
        <a:off x="2576422" y="2024501"/>
        <a:ext cx="3245018" cy="1239231"/>
      </dsp:txXfrm>
    </dsp:sp>
    <dsp:sp modelId="{5EF7AB8C-672F-44E4-B924-5828EDCBA920}">
      <dsp:nvSpPr>
        <dsp:cNvPr id="0" name=""/>
        <dsp:cNvSpPr/>
      </dsp:nvSpPr>
      <dsp:spPr>
        <a:xfrm>
          <a:off x="0" y="1817962"/>
          <a:ext cx="2576422" cy="16523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libri"/>
            </a:rPr>
            <a:t> Certificate, AAS, Apprenticeship</a:t>
          </a:r>
          <a:endParaRPr lang="en-US" sz="2400" kern="1200"/>
        </a:p>
      </dsp:txBody>
      <dsp:txXfrm>
        <a:off x="80659" y="1898621"/>
        <a:ext cx="2415104" cy="149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8B015-B7F8-EA43-97C9-ECD33E0893C5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6694E-A4BE-F348-8389-DECF50993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4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6694E-A4BE-F348-8389-DECF509938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8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6694E-A4BE-F348-8389-DECF509938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45CD-6BEF-42F9-9F11-3781BDA8FD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5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45CD-6BEF-42F9-9F11-3781BDA8FD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45CD-6BEF-42F9-9F11-3781BDA8FD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6694E-A4BE-F348-8389-DECF509938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6694E-A4BE-F348-8389-DECF509938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C 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A62-A005-564A-85B2-B88FA1034B2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3C21-D918-CD4D-8430-1338F8E6DC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7274" y="5195843"/>
            <a:ext cx="6456348" cy="54233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Title</a:t>
            </a:r>
          </a:p>
        </p:txBody>
      </p:sp>
      <p:pic>
        <p:nvPicPr>
          <p:cNvPr id="9" name="Google Shape;90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825910" y="0"/>
            <a:ext cx="10795819" cy="678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82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f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A62-A005-564A-85B2-B88FA1034B2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A3C21-D918-CD4D-8430-1338F8E6DCB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7274" y="5195843"/>
            <a:ext cx="6456348" cy="54233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3374" y="325438"/>
            <a:ext cx="8483601" cy="4630737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Google Shape;90;p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825910" y="0"/>
            <a:ext cx="10795819" cy="678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lf-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13" y="342107"/>
            <a:ext cx="6849454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13" y="1827214"/>
            <a:ext cx="8229600" cy="4356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3710"/>
            <a:ext cx="2133600" cy="365125"/>
          </a:xfrm>
        </p:spPr>
        <p:txBody>
          <a:bodyPr/>
          <a:lstStyle/>
          <a:p>
            <a:fld id="{95BA3C21-D918-CD4D-8430-1338F8E6DCB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90;p1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825910" y="0"/>
            <a:ext cx="10795819" cy="678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oogle Shape;90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825910" y="0"/>
            <a:ext cx="10795819" cy="678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09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7A62-A005-564A-85B2-B88FA1034B2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3C21-D918-CD4D-8430-1338F8E6DC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90;p1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-825910" y="0"/>
            <a:ext cx="10795819" cy="678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57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aid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question-mark-png/download/3007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rapahoe.edu/employees/josh-gabriels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6488" y="780906"/>
            <a:ext cx="8304043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Why Might Community College be a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Good Choice for You or Your Student?</a:t>
            </a:r>
            <a:endParaRPr lang="en-US" sz="4000" b="1" dirty="0">
              <a:ln w="22225">
                <a:solidFill>
                  <a:srgbClr val="C0504D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Calibri"/>
            </a:endParaRPr>
          </a:p>
        </p:txBody>
      </p:sp>
      <p:pic>
        <p:nvPicPr>
          <p:cNvPr id="1026" name="Picture 2" descr="Image result for community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3286319" y="2171814"/>
            <a:ext cx="3233428" cy="31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4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5" y="574279"/>
            <a:ext cx="9278328" cy="1143000"/>
          </a:xfrm>
        </p:spPr>
        <p:txBody>
          <a:bodyPr>
            <a:normAutofit/>
          </a:bodyPr>
          <a:lstStyle/>
          <a:p>
            <a:r>
              <a:rPr lang="en-US" sz="2800" dirty="0"/>
              <a:t>2022-2023 Tuition &amp; Fees at Colorado Community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20" y="1827214"/>
            <a:ext cx="8993580" cy="4356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Colorado Residents </a:t>
            </a:r>
            <a:r>
              <a:rPr lang="en-US" sz="2400" dirty="0"/>
              <a:t>(average cost, depending on CCCS school)</a:t>
            </a:r>
            <a:endParaRPr lang="en-US" dirty="0"/>
          </a:p>
          <a:p>
            <a:pPr lvl="1"/>
            <a:r>
              <a:rPr lang="en-US" dirty="0"/>
              <a:t>$550.00 for a 3 credit on-campus course </a:t>
            </a:r>
          </a:p>
          <a:p>
            <a:pPr lvl="1"/>
            <a:r>
              <a:rPr lang="en-US" dirty="0"/>
              <a:t>$2,500.00 for 15 credits per semester</a:t>
            </a:r>
          </a:p>
          <a:p>
            <a:pPr lvl="1"/>
            <a:r>
              <a:rPr lang="en-US" dirty="0"/>
              <a:t>$5,000.00 for 1 year</a:t>
            </a:r>
          </a:p>
          <a:p>
            <a:pPr lvl="1"/>
            <a:r>
              <a:rPr lang="en-US" b="1" i="1" dirty="0"/>
              <a:t>$10,000.00 for a full associates degree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Books</a:t>
            </a:r>
          </a:p>
          <a:p>
            <a:pPr lvl="1"/>
            <a:r>
              <a:rPr lang="en-US" dirty="0"/>
              <a:t>Approximately $500 per semester for 15 credits (about 5 classes)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17" y="2849881"/>
            <a:ext cx="2102446" cy="157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4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501213"/>
              </p:ext>
            </p:extLst>
          </p:nvPr>
        </p:nvGraphicFramePr>
        <p:xfrm>
          <a:off x="92177" y="36871"/>
          <a:ext cx="8960245" cy="4887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u="none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COLLEGE or UNIVERSITY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Resident</a:t>
                      </a:r>
                      <a:r>
                        <a:rPr lang="en-US" sz="2000" u="none" baseline="0" dirty="0">
                          <a:effectLst/>
                        </a:rPr>
                        <a:t> </a:t>
                      </a:r>
                      <a:r>
                        <a:rPr lang="en-US" sz="2000" u="none" dirty="0">
                          <a:effectLst/>
                        </a:rPr>
                        <a:t>Tuition and Fees for 1 Year</a:t>
                      </a:r>
                      <a:r>
                        <a:rPr lang="en-US" sz="2000" u="none" baseline="0" dirty="0">
                          <a:effectLst/>
                        </a:rPr>
                        <a:t> (Full-Time)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Room and Board for 1 year </a:t>
                      </a:r>
                      <a:endParaRPr lang="en-US" sz="2000" u="non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Colorado Community Colleges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$5,047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N/A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Metropolitan State University of Denver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$9,180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N/A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Colorado State University – Fort Collins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$12,432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$12,586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University of Colorado – Boulder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$12,796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$15,676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Colorado School of Mines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$19,538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$15,286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haroni"/>
                        </a:rPr>
                        <a:t>Lincoln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haroni"/>
                        </a:rPr>
                        <a:t> School of Technology (Automotive Program)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haron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haroni" panose="02010803020104030203" pitchFamily="2" charset="-79"/>
                        </a:rPr>
                        <a:t>$30,000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N/A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2219139"/>
                  </a:ext>
                </a:extLst>
              </a:tr>
              <a:tr h="402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University of Denver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$54,819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$14,674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Colorado College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$61,596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$13,668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2288" y="5060526"/>
            <a:ext cx="387826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Source: CCHS/CR</a:t>
            </a:r>
            <a:r>
              <a:rPr kumimoji="0" lang="en-US" altLang="en-US" sz="11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2021-2022 Handbook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100" i="1" baseline="0" dirty="0">
                <a:latin typeface="Calibri" pitchFamily="34" charset="0"/>
                <a:cs typeface="Times New Roman" pitchFamily="18" charset="0"/>
              </a:rPr>
              <a:t>Based on 15 credit hours per semester</a:t>
            </a:r>
          </a:p>
          <a:p>
            <a:pPr marL="171450" lvl="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Tuition may be higher for certain degree options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Aid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34" y="1550393"/>
            <a:ext cx="6849454" cy="411180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/>
              <a:t>FAFSA (Free Application for Federal Student Aid) </a:t>
            </a:r>
          </a:p>
          <a:p>
            <a:pPr lvl="1"/>
            <a:r>
              <a:rPr lang="en-US" sz="1800" dirty="0"/>
              <a:t>Complete the FAFSA at </a:t>
            </a:r>
            <a:r>
              <a:rPr lang="en-US" sz="1800" dirty="0">
                <a:hlinkClick r:id="rId3"/>
              </a:rPr>
              <a:t>studentaid.gov</a:t>
            </a:r>
            <a:r>
              <a:rPr lang="en-US" sz="1800" dirty="0"/>
              <a:t> </a:t>
            </a:r>
            <a:endParaRPr lang="en-US" sz="1800" dirty="0">
              <a:cs typeface="Calibri"/>
            </a:endParaRPr>
          </a:p>
          <a:p>
            <a:pPr lvl="1"/>
            <a:r>
              <a:rPr lang="en-US" sz="1800" dirty="0"/>
              <a:t>Start applying by October 1</a:t>
            </a:r>
            <a:r>
              <a:rPr lang="en-US" sz="1800" baseline="30000" dirty="0"/>
              <a:t>st</a:t>
            </a:r>
            <a:r>
              <a:rPr lang="en-US" sz="1800" dirty="0"/>
              <a:t> of each year</a:t>
            </a:r>
            <a:endParaRPr lang="en-US" sz="1800" dirty="0">
              <a:cs typeface="Calibri"/>
            </a:endParaRPr>
          </a:p>
          <a:p>
            <a:pPr lvl="1"/>
            <a:r>
              <a:rPr lang="en-US" sz="1800" dirty="0"/>
              <a:t>Awards grants, loans and work study</a:t>
            </a:r>
            <a:endParaRPr lang="en-US" sz="1800" dirty="0">
              <a:cs typeface="Calibri"/>
            </a:endParaRPr>
          </a:p>
          <a:p>
            <a:r>
              <a:rPr lang="en-US" sz="2400" dirty="0">
                <a:cs typeface="Calibri"/>
              </a:rPr>
              <a:t>CASFA (Colorado Application for State Financial Aid)</a:t>
            </a:r>
            <a:endParaRPr lang="en-US" sz="2400" dirty="0"/>
          </a:p>
          <a:p>
            <a:pPr lvl="1"/>
            <a:r>
              <a:rPr lang="en-US" sz="1700" dirty="0">
                <a:cs typeface="Calibri"/>
              </a:rPr>
              <a:t>Undocumented and non-residents can apply for institutional aid</a:t>
            </a:r>
          </a:p>
          <a:p>
            <a:r>
              <a:rPr lang="en-US" sz="2400" dirty="0"/>
              <a:t>COF (College Opportunity Fund)</a:t>
            </a:r>
            <a:endParaRPr lang="en-US" sz="2400" dirty="0">
              <a:cs typeface="Calibri"/>
            </a:endParaRPr>
          </a:p>
          <a:p>
            <a:pPr lvl="1"/>
            <a:r>
              <a:rPr lang="en-US" sz="1800" dirty="0"/>
              <a:t>Free stipend from the State of Colorado for Colorado residents attending Colorado public schools (and participating private schools)</a:t>
            </a:r>
            <a:endParaRPr lang="en-US" sz="1800" dirty="0">
              <a:cs typeface="Calibri"/>
            </a:endParaRPr>
          </a:p>
          <a:p>
            <a:pPr lvl="1"/>
            <a:r>
              <a:rPr lang="en-US" sz="1800" dirty="0"/>
              <a:t>$104 per credit hour for the 2022-2023 academic year</a:t>
            </a:r>
            <a:endParaRPr lang="en-US" sz="1800" dirty="0">
              <a:cs typeface="Calibri"/>
            </a:endParaRPr>
          </a:p>
          <a:p>
            <a:r>
              <a:rPr lang="en-US" sz="2400" dirty="0"/>
              <a:t>Scholarships</a:t>
            </a:r>
            <a:endParaRPr lang="en-US" sz="2400" dirty="0">
              <a:cs typeface="Calibri"/>
            </a:endParaRPr>
          </a:p>
          <a:p>
            <a:pPr marL="457200" lvl="1" indent="0">
              <a:buNone/>
            </a:pPr>
            <a:endParaRPr lang="en-US" sz="1800" dirty="0">
              <a:highlight>
                <a:srgbClr val="FFFF00"/>
              </a:highlight>
              <a:cs typeface="Calibri"/>
            </a:endParaRPr>
          </a:p>
          <a:p>
            <a:endParaRPr lang="en-US" sz="2400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16" y="782445"/>
            <a:ext cx="1327574" cy="995681"/>
          </a:xfrm>
          <a:prstGeom prst="rect">
            <a:avLst/>
          </a:prstGeom>
        </p:spPr>
      </p:pic>
      <p:pic>
        <p:nvPicPr>
          <p:cNvPr id="6" name="Picture 4" descr="coflogo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91" y="2455042"/>
            <a:ext cx="1069129" cy="88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05" y="3916765"/>
            <a:ext cx="1368113" cy="9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4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Involved!</a:t>
            </a:r>
          </a:p>
        </p:txBody>
      </p:sp>
      <p:pic>
        <p:nvPicPr>
          <p:cNvPr id="5" name="Picture 4" descr="DSC_68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41" y="4360296"/>
            <a:ext cx="1479348" cy="1109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Image result for student government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61" y="834869"/>
            <a:ext cx="1427051" cy="95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pi theta kap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68" y="4916633"/>
            <a:ext cx="2334547" cy="5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3AA0BC-4C9B-4EAC-849B-9660F342E23E}"/>
              </a:ext>
            </a:extLst>
          </p:cNvPr>
          <p:cNvSpPr txBox="1"/>
          <p:nvPr/>
        </p:nvSpPr>
        <p:spPr>
          <a:xfrm>
            <a:off x="4100668" y="1538133"/>
            <a:ext cx="5080818" cy="35640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Clubs and Organizations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Student Government Association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Research Scholars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Study Abroad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Personal interest clubs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Academic program clubs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Phi Theta Kappa (honor society)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And more!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83D3C-75FD-418A-AED1-084915174363}"/>
              </a:ext>
            </a:extLst>
          </p:cNvPr>
          <p:cNvSpPr txBox="1"/>
          <p:nvPr/>
        </p:nvSpPr>
        <p:spPr>
          <a:xfrm>
            <a:off x="218461" y="1183250"/>
            <a:ext cx="3615812" cy="31208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Activities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Music concerts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Free food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Educational events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Intramural games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Virtual events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cs typeface="Calibri"/>
              </a:rPr>
              <a:t>And more!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06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1" y="504667"/>
            <a:ext cx="7595787" cy="1143000"/>
          </a:xfrm>
        </p:spPr>
        <p:txBody>
          <a:bodyPr>
            <a:normAutofit/>
          </a:bodyPr>
          <a:lstStyle/>
          <a:p>
            <a:r>
              <a:rPr lang="en-US" dirty="0"/>
              <a:t>Academic and Student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" y="1523889"/>
            <a:ext cx="9345929" cy="4135231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dirty="0"/>
              <a:t>Academic Advising</a:t>
            </a:r>
          </a:p>
          <a:p>
            <a:r>
              <a:rPr lang="en-US" dirty="0"/>
              <a:t>Professor Office Hours</a:t>
            </a:r>
            <a:endParaRPr lang="en-US" dirty="0">
              <a:cs typeface="Calibri"/>
            </a:endParaRPr>
          </a:p>
          <a:p>
            <a:r>
              <a:rPr lang="en-US" dirty="0"/>
              <a:t>Tutoring Services</a:t>
            </a:r>
            <a:endParaRPr lang="en-US" dirty="0">
              <a:cs typeface="Calibri"/>
            </a:endParaRPr>
          </a:p>
          <a:p>
            <a:r>
              <a:rPr lang="en-US" dirty="0"/>
              <a:t>Libraries and Electronic Databases</a:t>
            </a:r>
            <a:endParaRPr lang="en-US" dirty="0">
              <a:cs typeface="Calibri"/>
            </a:endParaRPr>
          </a:p>
          <a:p>
            <a:r>
              <a:rPr lang="en-US" dirty="0"/>
              <a:t>TRIO Student Support Services</a:t>
            </a:r>
          </a:p>
          <a:p>
            <a:r>
              <a:rPr lang="en-US" dirty="0"/>
              <a:t>Personal Counseling</a:t>
            </a:r>
            <a:endParaRPr lang="en-US" dirty="0">
              <a:cs typeface="Calibri"/>
            </a:endParaRPr>
          </a:p>
          <a:p>
            <a:r>
              <a:rPr lang="en-US" dirty="0"/>
              <a:t>Career Services</a:t>
            </a:r>
            <a:endParaRPr lang="en-US" dirty="0">
              <a:cs typeface="Calibri"/>
            </a:endParaRPr>
          </a:p>
          <a:p>
            <a:r>
              <a:rPr lang="en-US" dirty="0"/>
              <a:t>Disability Support Services</a:t>
            </a:r>
            <a:endParaRPr lang="en-US" dirty="0">
              <a:cs typeface="Calibri"/>
            </a:endParaRPr>
          </a:p>
          <a:p>
            <a:r>
              <a:rPr lang="en-US" dirty="0"/>
              <a:t>Financial Aid Offices</a:t>
            </a:r>
            <a:endParaRPr lang="en-US" dirty="0">
              <a:cs typeface="Calibri"/>
            </a:endParaRPr>
          </a:p>
          <a:p>
            <a:r>
              <a:rPr lang="en-US" dirty="0"/>
              <a:t>Veteran Services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more!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15" y="3872475"/>
            <a:ext cx="1660915" cy="16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2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13" y="674289"/>
            <a:ext cx="6849454" cy="810817"/>
          </a:xfrm>
        </p:spPr>
        <p:txBody>
          <a:bodyPr/>
          <a:lstStyle/>
          <a:p>
            <a:r>
              <a:rPr lang="en-US" dirty="0"/>
              <a:t>No Admission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13" y="1827214"/>
            <a:ext cx="8229600" cy="2973386"/>
          </a:xfrm>
        </p:spPr>
        <p:txBody>
          <a:bodyPr/>
          <a:lstStyle/>
          <a:p>
            <a:r>
              <a:rPr lang="en-US"/>
              <a:t>Open enrollment/open admission</a:t>
            </a:r>
          </a:p>
          <a:p>
            <a:pPr lvl="1"/>
            <a:r>
              <a:rPr lang="en-US"/>
              <a:t>No fee to apply</a:t>
            </a:r>
          </a:p>
          <a:p>
            <a:pPr lvl="1"/>
            <a:r>
              <a:rPr lang="en-US"/>
              <a:t>No GPA or SAT/ACT test score requirements</a:t>
            </a:r>
          </a:p>
          <a:p>
            <a:pPr lvl="1"/>
            <a:r>
              <a:rPr lang="en-US"/>
              <a:t>No essays or letters of recommendation</a:t>
            </a:r>
          </a:p>
          <a:p>
            <a:pPr lvl="1"/>
            <a:r>
              <a:rPr lang="en-US"/>
              <a:t>No deadline</a:t>
            </a:r>
          </a:p>
          <a:p>
            <a:pPr lvl="1"/>
            <a:r>
              <a:rPr lang="en-US"/>
              <a:t>FREE!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4" r="66806"/>
          <a:stretch/>
        </p:blipFill>
        <p:spPr>
          <a:xfrm>
            <a:off x="5130216" y="3712314"/>
            <a:ext cx="3645676" cy="17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97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741" y="738018"/>
            <a:ext cx="4870517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ED350-B111-413D-B9ED-8B3ABADA7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30415" y="1746353"/>
            <a:ext cx="6537960" cy="3885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F79338-78A6-957B-95C6-23B6B760C85B}"/>
              </a:ext>
            </a:extLst>
          </p:cNvPr>
          <p:cNvSpPr txBox="1"/>
          <p:nvPr/>
        </p:nvSpPr>
        <p:spPr>
          <a:xfrm>
            <a:off x="304798" y="4216518"/>
            <a:ext cx="33079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Presenter:</a:t>
            </a:r>
          </a:p>
          <a:p>
            <a:r>
              <a:rPr lang="en-US" dirty="0">
                <a:hlinkClick r:id="rId4"/>
              </a:rPr>
              <a:t>Josh Gabrielson</a:t>
            </a:r>
            <a:endParaRPr lang="en-US" dirty="0"/>
          </a:p>
          <a:p>
            <a:r>
              <a:rPr lang="en-US" dirty="0"/>
              <a:t>Assistant Director of Admissions</a:t>
            </a:r>
          </a:p>
          <a:p>
            <a:r>
              <a:rPr lang="en-US" dirty="0"/>
              <a:t>Arapahoe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48508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Picking the RIGHT School for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13" y="1394098"/>
            <a:ext cx="4584181" cy="43564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Arial" pitchFamily="34" charset="0"/>
              </a:rPr>
              <a:t>Academic interest</a:t>
            </a:r>
          </a:p>
          <a:p>
            <a:r>
              <a:rPr lang="en-US" dirty="0">
                <a:cs typeface="Arial" pitchFamily="34" charset="0"/>
              </a:rPr>
              <a:t>Location</a:t>
            </a:r>
          </a:p>
          <a:p>
            <a:r>
              <a:rPr lang="en-US" dirty="0">
                <a:cs typeface="Arial" pitchFamily="34" charset="0"/>
              </a:rPr>
              <a:t>Environment/culture</a:t>
            </a:r>
          </a:p>
          <a:p>
            <a:r>
              <a:rPr lang="en-US" dirty="0">
                <a:cs typeface="Arial" pitchFamily="34" charset="0"/>
              </a:rPr>
              <a:t>Size</a:t>
            </a:r>
          </a:p>
          <a:p>
            <a:r>
              <a:rPr lang="en-US" dirty="0">
                <a:cs typeface="Arial" pitchFamily="34" charset="0"/>
              </a:rPr>
              <a:t>Student organizations &amp; involvement opportunities </a:t>
            </a:r>
          </a:p>
          <a:p>
            <a:r>
              <a:rPr lang="en-US" dirty="0">
                <a:cs typeface="Arial" pitchFamily="34" charset="0"/>
              </a:rPr>
              <a:t>Admissions requirements</a:t>
            </a:r>
          </a:p>
          <a:p>
            <a:r>
              <a:rPr lang="en-US" dirty="0">
                <a:cs typeface="Arial" pitchFamily="34" charset="0"/>
              </a:rPr>
              <a:t>Cost/financial aid</a:t>
            </a:r>
          </a:p>
          <a:p>
            <a:r>
              <a:rPr lang="en-US" dirty="0">
                <a:cs typeface="Arial" pitchFamily="34" charset="0"/>
              </a:rPr>
              <a:t>Other?</a:t>
            </a:r>
          </a:p>
        </p:txBody>
      </p:sp>
      <p:pic>
        <p:nvPicPr>
          <p:cNvPr id="3074" name="Picture 2" descr="Image result for find your f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33" y="1398843"/>
            <a:ext cx="3445311" cy="34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0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Sequence</a:t>
            </a:r>
          </a:p>
        </p:txBody>
      </p:sp>
      <p:pic>
        <p:nvPicPr>
          <p:cNvPr id="5" name="Picture 8" descr="AA-AS-wh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6250" r="7895" b="4605"/>
          <a:stretch/>
        </p:blipFill>
        <p:spPr bwMode="auto">
          <a:xfrm>
            <a:off x="327511" y="1711291"/>
            <a:ext cx="2213119" cy="345316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Diagram 42">
            <a:extLst>
              <a:ext uri="{FF2B5EF4-FFF2-40B4-BE49-F238E27FC236}">
                <a16:creationId xmlns:a16="http://schemas.microsoft.com/office/drawing/2014/main" id="{BB7173BA-8E61-4A71-ACF9-D375F2E7BBA5}"/>
              </a:ext>
            </a:extLst>
          </p:cNvPr>
          <p:cNvGraphicFramePr/>
          <p:nvPr/>
        </p:nvGraphicFramePr>
        <p:xfrm>
          <a:off x="2774830" y="1686464"/>
          <a:ext cx="6441056" cy="347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384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40" y="1971041"/>
            <a:ext cx="9408159" cy="36234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New, first-time college students attending any CCCS College are </a:t>
            </a:r>
            <a:r>
              <a:rPr lang="en-US" sz="1800" b="1" dirty="0"/>
              <a:t>guaranteed admission </a:t>
            </a:r>
            <a:r>
              <a:rPr lang="en-US" sz="1800" dirty="0"/>
              <a:t>to a participating four-year college/university upon completion of an Associate degree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Amazing Benefits for students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  Advising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  Scholarships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  No-hassle transfer process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Requirements to Transfer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  Opt-in to the program through                                                                                                                                          </a:t>
            </a:r>
          </a:p>
          <a:p>
            <a:pPr marL="96012" lvl="1" indent="0">
              <a:spcBef>
                <a:spcPts val="0"/>
              </a:spcBef>
              <a:buNone/>
            </a:pPr>
            <a:r>
              <a:rPr lang="en-US" sz="1800" dirty="0"/>
              <a:t>               the application or during your </a:t>
            </a:r>
          </a:p>
          <a:p>
            <a:pPr marL="96012" lvl="1" indent="0">
              <a:spcBef>
                <a:spcPts val="0"/>
              </a:spcBef>
              <a:buNone/>
            </a:pPr>
            <a:r>
              <a:rPr lang="en-US" sz="1800" dirty="0"/>
              <a:t>               1</a:t>
            </a:r>
            <a:r>
              <a:rPr lang="en-US" sz="1800" baseline="30000" dirty="0"/>
              <a:t>st</a:t>
            </a:r>
            <a:r>
              <a:rPr lang="en-US" sz="1800" dirty="0"/>
              <a:t> semester at any community college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  Complete any Associate of Arts (AA) or</a:t>
            </a:r>
          </a:p>
          <a:p>
            <a:pPr marL="96012" lvl="1" indent="0">
              <a:spcBef>
                <a:spcPts val="0"/>
              </a:spcBef>
              <a:buNone/>
            </a:pPr>
            <a:r>
              <a:rPr lang="en-US" sz="1800" dirty="0"/>
              <a:t>    		Associate of Science (AS) Degree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  Maintain a 2.0 minimum GPA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200" u="sng" dirty="0">
              <a:cs typeface="Calibri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000" y1="48592" x2="44000" y2="48592"/>
                        <a14:foregroundMark x1="50957" y1="51408" x2="50957" y2="51408"/>
                        <a14:foregroundMark x1="55478" y1="50000" x2="55478" y2="50000"/>
                        <a14:foregroundMark x1="60870" y1="56338" x2="60870" y2="56338"/>
                        <a14:foregroundMark x1="67130" y1="59859" x2="67130" y2="59859"/>
                        <a14:foregroundMark x1="72696" y1="56338" x2="72696" y2="56338"/>
                        <a14:foregroundMark x1="77043" y1="56338" x2="77043" y2="56338"/>
                        <a14:foregroundMark x1="84174" y1="49296" x2="84174" y2="49296"/>
                        <a14:foregroundMark x1="81913" y1="33803" x2="81913" y2="33803"/>
                        <a14:foregroundMark x1="77391" y1="31690" x2="77391" y2="31690"/>
                        <a14:foregroundMark x1="66261" y1="35211" x2="66261" y2="35211"/>
                        <a14:foregroundMark x1="59652" y1="26761" x2="59652" y2="26761"/>
                        <a14:foregroundMark x1="52174" y1="26761" x2="52174" y2="26761"/>
                        <a14:foregroundMark x1="46783" y1="22535" x2="46783" y2="22535"/>
                        <a14:foregroundMark x1="89739" y1="26056" x2="89739" y2="26056"/>
                        <a14:foregroundMark x1="94261" y1="28873" x2="94261" y2="28873"/>
                        <a14:foregroundMark x1="93739" y1="48592" x2="93739" y2="48592"/>
                        <a14:foregroundMark x1="89391" y1="48592" x2="89391" y2="48592"/>
                        <a14:foregroundMark x1="94087" y1="78873" x2="94087" y2="78873"/>
                        <a14:foregroundMark x1="89391" y1="85915" x2="89391" y2="85915"/>
                        <a14:foregroundMark x1="84522" y1="85915" x2="84522" y2="85915"/>
                        <a14:foregroundMark x1="81391" y1="88028" x2="81391" y2="88028"/>
                        <a14:foregroundMark x1="81043" y1="80282" x2="81043" y2="80282"/>
                        <a14:foregroundMark x1="77391" y1="81690" x2="77391" y2="81690"/>
                        <a14:foregroundMark x1="73391" y1="80986" x2="73391" y2="80986"/>
                        <a14:foregroundMark x1="69391" y1="80986" x2="69391" y2="80986"/>
                        <a14:foregroundMark x1="64174" y1="78169" x2="64174" y2="78169"/>
                        <a14:foregroundMark x1="60870" y1="79577" x2="60870" y2="79577"/>
                        <a14:foregroundMark x1="56696" y1="79577" x2="56696" y2="79577"/>
                        <a14:foregroundMark x1="52522" y1="79577" x2="52522" y2="79577"/>
                        <a14:foregroundMark x1="47304" y1="79577" x2="47304" y2="79577"/>
                        <a14:foregroundMark x1="45391" y1="84507" x2="45391" y2="84507"/>
                        <a14:backgroundMark x1="45043" y1="52817" x2="45043" y2="52817"/>
                        <a14:backgroundMark x1="50783" y1="57042" x2="50783" y2="57042"/>
                        <a14:backgroundMark x1="56000" y1="83803" x2="56000" y2="83803"/>
                        <a14:backgroundMark x1="68696" y1="82394" x2="68696" y2="82394"/>
                        <a14:backgroundMark x1="72522" y1="83803" x2="72522" y2="83803"/>
                        <a14:backgroundMark x1="84522" y1="82394" x2="84522" y2="82394"/>
                        <a14:backgroundMark x1="88522" y1="85915" x2="88522" y2="85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3164" y="905988"/>
            <a:ext cx="3799713" cy="755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46239" y="5343322"/>
            <a:ext cx="370472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u="sng" dirty="0">
                <a:solidFill>
                  <a:srgbClr val="0000FF"/>
                </a:solidFill>
              </a:rPr>
              <a:t>www.cccs.edu/BridgeToBachelorsDegree</a:t>
            </a:r>
            <a:endParaRPr lang="en-US" sz="1350" u="sng" dirty="0">
              <a:cs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2413" y="722512"/>
            <a:ext cx="4506032" cy="855509"/>
          </a:xfrm>
        </p:spPr>
        <p:txBody>
          <a:bodyPr/>
          <a:lstStyle/>
          <a:p>
            <a:r>
              <a:rPr lang="en-US" dirty="0"/>
              <a:t>Transfers are accepted!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361" y="2725375"/>
            <a:ext cx="4266475" cy="24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2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1DE3F1A-2960-4047-952D-80BB71A8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79" y="1558324"/>
            <a:ext cx="8452911" cy="4063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• CCCS helps companies build apprenticeship programs to meet their needs while supporting apprentices in accessing in-demand jobs through an earn and learn model.</a:t>
            </a:r>
          </a:p>
          <a:p>
            <a:pPr marL="0" indent="0">
              <a:buNone/>
            </a:pPr>
            <a:r>
              <a:rPr lang="en-US" sz="2200" dirty="0"/>
              <a:t>• CCCS colleges have been longstanding partners in providing related training and instruction for apprenticeship programs.</a:t>
            </a:r>
          </a:p>
          <a:p>
            <a:pPr marL="0" indent="0" fontAlgn="base">
              <a:buNone/>
            </a:pPr>
            <a:r>
              <a:rPr lang="en-US" sz="2200" dirty="0"/>
              <a:t>• Some highlights of apprenticeships at CCCS include the following:</a:t>
            </a:r>
          </a:p>
          <a:p>
            <a:pPr marL="130302" lvl="1" indent="0" fontAlgn="base">
              <a:buNone/>
            </a:pPr>
            <a:r>
              <a:rPr lang="en-US" sz="2200" dirty="0"/>
              <a:t>	• 	Healthcare</a:t>
            </a:r>
          </a:p>
          <a:p>
            <a:pPr marL="130302" lvl="1" indent="0" fontAlgn="base">
              <a:buNone/>
            </a:pPr>
            <a:r>
              <a:rPr lang="en-US" sz="2200" dirty="0"/>
              <a:t>	• 	Cybersecurity</a:t>
            </a:r>
          </a:p>
          <a:p>
            <a:pPr marL="130302" lvl="1" indent="0" fontAlgn="base">
              <a:buNone/>
            </a:pPr>
            <a:r>
              <a:rPr lang="en-US" sz="2200" dirty="0"/>
              <a:t>	• 	Water Quality Management</a:t>
            </a:r>
          </a:p>
          <a:p>
            <a:pPr marL="130302" lvl="1" indent="0" fontAlgn="base">
              <a:buNone/>
            </a:pPr>
            <a:r>
              <a:rPr lang="en-US" sz="2200" dirty="0"/>
              <a:t>	• 	Early Childhood Education</a:t>
            </a:r>
          </a:p>
          <a:p>
            <a:pPr marL="130302" lvl="1" indent="0" fontAlgn="base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DBFF74-7593-4DB7-8101-48347E1FF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357" y="3866101"/>
            <a:ext cx="1026764" cy="909579"/>
          </a:xfrm>
          <a:prstGeom prst="rect">
            <a:avLst/>
          </a:prstGeom>
        </p:spPr>
      </p:pic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E33333D-FB2E-409C-8E8D-CF405E741848}"/>
              </a:ext>
            </a:extLst>
          </p:cNvPr>
          <p:cNvSpPr txBox="1">
            <a:spLocks/>
          </p:cNvSpPr>
          <p:nvPr/>
        </p:nvSpPr>
        <p:spPr>
          <a:xfrm>
            <a:off x="5073966" y="3866101"/>
            <a:ext cx="3775394" cy="2092382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302" lvl="1" indent="0" fontAlgn="base">
              <a:buNone/>
            </a:pPr>
            <a:r>
              <a:rPr lang="en-US" sz="2200" dirty="0"/>
              <a:t>•    Arborist</a:t>
            </a:r>
          </a:p>
          <a:p>
            <a:pPr marL="130302" lvl="1" indent="0" fontAlgn="base">
              <a:buNone/>
            </a:pPr>
            <a:r>
              <a:rPr lang="en-US" sz="2200" dirty="0"/>
              <a:t>•    Construction</a:t>
            </a:r>
          </a:p>
          <a:p>
            <a:pPr marL="130302" lvl="1" indent="0" fontAlgn="base">
              <a:buNone/>
            </a:pPr>
            <a:r>
              <a:rPr lang="en-US" sz="2200" dirty="0"/>
              <a:t>•    Manufacturing</a:t>
            </a:r>
          </a:p>
          <a:p>
            <a:pPr marL="130302" lvl="1" indent="0" fontAlgn="base">
              <a:buNone/>
            </a:pPr>
            <a:r>
              <a:rPr lang="en-US" sz="2200" dirty="0"/>
              <a:t>•    And more coming soon….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4D69012-C6AD-4525-BEDC-7A75948BD34A}"/>
              </a:ext>
            </a:extLst>
          </p:cNvPr>
          <p:cNvSpPr txBox="1">
            <a:spLocks/>
          </p:cNvSpPr>
          <p:nvPr/>
        </p:nvSpPr>
        <p:spPr>
          <a:xfrm>
            <a:off x="153878" y="715044"/>
            <a:ext cx="9721642" cy="11247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apprenticeship model </a:t>
            </a:r>
            <a:r>
              <a:rPr lang="en-US" sz="1800" dirty="0"/>
              <a:t>(www.coapprentice.com)</a:t>
            </a:r>
          </a:p>
          <a:p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372790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2" y="650359"/>
            <a:ext cx="7934525" cy="1124712"/>
          </a:xfrm>
        </p:spPr>
        <p:txBody>
          <a:bodyPr/>
          <a:lstStyle/>
          <a:p>
            <a:r>
              <a:rPr lang="en-US" dirty="0"/>
              <a:t>The apprenticeship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B3A99-1FC6-4481-9A55-DF8B8B7873F0}"/>
              </a:ext>
            </a:extLst>
          </p:cNvPr>
          <p:cNvSpPr/>
          <p:nvPr/>
        </p:nvSpPr>
        <p:spPr>
          <a:xfrm>
            <a:off x="326545" y="1538604"/>
            <a:ext cx="6183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Benefits of an apprenticeship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</a:rPr>
              <a:t>Increase your skills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</a:rPr>
              <a:t>Earn higher wages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</a:rPr>
              <a:t>Achieve a national credential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</a:rPr>
              <a:t>Experience career advancement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</a:rPr>
              <a:t>Give you a competitive advantage in your field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</a:rPr>
              <a:t>Get paid while you go to school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</a:rPr>
              <a:t>Earn college credit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2B345-3D85-4A2F-AA9A-00B160F125B9}"/>
              </a:ext>
            </a:extLst>
          </p:cNvPr>
          <p:cNvSpPr/>
          <p:nvPr/>
        </p:nvSpPr>
        <p:spPr>
          <a:xfrm>
            <a:off x="326545" y="4056604"/>
            <a:ext cx="88174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After Apprenticeship Completion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</a:rPr>
              <a:t>Workers who complete apprenticeship programs earn an average of </a:t>
            </a:r>
            <a:r>
              <a:rPr lang="en-US" sz="2000" b="1" dirty="0">
                <a:solidFill>
                  <a:srgbClr val="252525"/>
                </a:solidFill>
              </a:rPr>
              <a:t>$300,000 </a:t>
            </a:r>
            <a:r>
              <a:rPr lang="en-US" sz="2000" dirty="0">
                <a:solidFill>
                  <a:srgbClr val="252525"/>
                </a:solidFill>
              </a:rPr>
              <a:t>more over their career when compared to peers who don't.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2525"/>
                </a:solidFill>
              </a:rPr>
              <a:t>After apprenticeship completion, </a:t>
            </a:r>
            <a:r>
              <a:rPr lang="en-US" sz="2000" b="1" dirty="0">
                <a:solidFill>
                  <a:srgbClr val="252525"/>
                </a:solidFill>
              </a:rPr>
              <a:t>94%</a:t>
            </a:r>
            <a:r>
              <a:rPr lang="en-US" sz="2000" dirty="0">
                <a:solidFill>
                  <a:srgbClr val="252525"/>
                </a:solidFill>
              </a:rPr>
              <a:t> of apprentices retain employment.</a:t>
            </a:r>
          </a:p>
          <a:p>
            <a:pPr algn="r"/>
            <a:r>
              <a:rPr lang="en-US" sz="2000" b="1" i="1" dirty="0">
                <a:solidFill>
                  <a:srgbClr val="252525"/>
                </a:solidFill>
              </a:rPr>
              <a:t>Source: United States Department of Labor — </a:t>
            </a:r>
            <a:r>
              <a:rPr lang="en-US" sz="2000" b="1" i="1" u="sng" dirty="0">
                <a:solidFill>
                  <a:srgbClr val="647D06"/>
                </a:solidFill>
                <a:hlinkClick r:id="rId3"/>
              </a:rPr>
              <a:t>apprenticeship.gov</a:t>
            </a:r>
            <a:endParaRPr lang="en-US" sz="2000" dirty="0">
              <a:solidFill>
                <a:srgbClr val="252525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02EB00D-9D6E-434A-843B-51F08218FE6C}"/>
              </a:ext>
            </a:extLst>
          </p:cNvPr>
          <p:cNvSpPr/>
          <p:nvPr/>
        </p:nvSpPr>
        <p:spPr>
          <a:xfrm rot="1374902">
            <a:off x="6464872" y="1328344"/>
            <a:ext cx="2309660" cy="1656424"/>
          </a:xfrm>
          <a:prstGeom prst="wedgeEllipseCallout">
            <a:avLst>
              <a:gd name="adj1" fmla="val -42529"/>
              <a:gd name="adj2" fmla="val 65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318" y="1644000"/>
            <a:ext cx="1950984" cy="1011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dirty="0"/>
              <a:t>Want learn a new skill, make money, and be employed all at the same time?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CAD60A-7420-4D9F-AB37-937F8D8D9BFA}"/>
              </a:ext>
            </a:extLst>
          </p:cNvPr>
          <p:cNvSpPr/>
          <p:nvPr/>
        </p:nvSpPr>
        <p:spPr>
          <a:xfrm>
            <a:off x="7128382" y="3650228"/>
            <a:ext cx="1569551" cy="738665"/>
          </a:xfrm>
          <a:prstGeom prst="wedgeEllipseCallout">
            <a:avLst>
              <a:gd name="adj1" fmla="val -64210"/>
              <a:gd name="adj2" fmla="val -483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834A365-E1B1-4374-B4DF-5A592E4D12BE}"/>
              </a:ext>
            </a:extLst>
          </p:cNvPr>
          <p:cNvSpPr/>
          <p:nvPr/>
        </p:nvSpPr>
        <p:spPr>
          <a:xfrm flipH="1">
            <a:off x="6679277" y="2815877"/>
            <a:ext cx="898211" cy="761805"/>
          </a:xfrm>
          <a:prstGeom prst="wedgeEllipseCallout">
            <a:avLst>
              <a:gd name="adj1" fmla="val -90345"/>
              <a:gd name="adj2" fmla="val 5146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2FC48A-CBAD-4A86-9F01-FFE522782A3D}"/>
              </a:ext>
            </a:extLst>
          </p:cNvPr>
          <p:cNvSpPr txBox="1">
            <a:spLocks/>
          </p:cNvSpPr>
          <p:nvPr/>
        </p:nvSpPr>
        <p:spPr>
          <a:xfrm>
            <a:off x="6726783" y="2936635"/>
            <a:ext cx="853259" cy="610241"/>
          </a:xfrm>
          <a:prstGeom prst="rect">
            <a:avLst/>
          </a:prstGeom>
        </p:spPr>
        <p:txBody>
          <a:bodyPr vert="horz" lIns="34290" tIns="34290" rIns="34290" bIns="3429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Yes!! </a:t>
            </a:r>
          </a:p>
          <a:p>
            <a:pPr marL="0" indent="0" algn="ctr">
              <a:buNone/>
            </a:pPr>
            <a:r>
              <a:rPr lang="en-US" sz="1800" dirty="0"/>
              <a:t>But how??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EAC239-4F4A-4559-81C7-41D5341C447A}"/>
              </a:ext>
            </a:extLst>
          </p:cNvPr>
          <p:cNvSpPr/>
          <p:nvPr/>
        </p:nvSpPr>
        <p:spPr>
          <a:xfrm>
            <a:off x="6925650" y="3681034"/>
            <a:ext cx="189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012" lvl="1" algn="ctr"/>
            <a:r>
              <a:rPr lang="en-US" sz="1400" dirty="0"/>
              <a:t>Start an apprenticeship</a:t>
            </a:r>
          </a:p>
          <a:p>
            <a:pPr marL="96012" lvl="1" algn="ctr"/>
            <a:r>
              <a:rPr lang="en-US" sz="1400" dirty="0"/>
              <a:t> today!</a:t>
            </a:r>
          </a:p>
        </p:txBody>
      </p:sp>
    </p:spTree>
    <p:extLst>
      <p:ext uri="{BB962C8B-B14F-4D97-AF65-F5344CB8AC3E}">
        <p14:creationId xmlns:p14="http://schemas.microsoft.com/office/powerpoint/2010/main" val="8762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FAEE6-EC2D-45DA-8D4D-0A4099CF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48" y="847730"/>
            <a:ext cx="9149662" cy="485584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Care Forward Colorado Eligible Programs</a:t>
            </a:r>
          </a:p>
          <a:p>
            <a:pPr lvl="1" fontAlgn="base"/>
            <a:r>
              <a:rPr lang="en-US" dirty="0"/>
              <a:t>Dental Assisting</a:t>
            </a:r>
          </a:p>
          <a:p>
            <a:pPr lvl="1" fontAlgn="base"/>
            <a:r>
              <a:rPr lang="en-US" dirty="0"/>
              <a:t>Emergency Medical Technician (EMT)</a:t>
            </a:r>
          </a:p>
          <a:p>
            <a:pPr lvl="1" fontAlgn="base"/>
            <a:r>
              <a:rPr lang="en-US" dirty="0"/>
              <a:t>Integrative Health &amp; Wellness Coaching Massage Therapy</a:t>
            </a:r>
          </a:p>
          <a:p>
            <a:pPr lvl="1" fontAlgn="base"/>
            <a:r>
              <a:rPr lang="en-US" dirty="0"/>
              <a:t>Medical Assistant ​</a:t>
            </a:r>
          </a:p>
          <a:p>
            <a:pPr lvl="1" fontAlgn="base"/>
            <a:r>
              <a:rPr lang="en-US" dirty="0"/>
              <a:t>Nurse Aide (CNA) </a:t>
            </a:r>
          </a:p>
          <a:p>
            <a:pPr lvl="1" fontAlgn="base"/>
            <a:r>
              <a:rPr lang="en-US" dirty="0"/>
              <a:t>Pharmacy Technician</a:t>
            </a:r>
          </a:p>
          <a:p>
            <a:pPr lvl="1" fontAlgn="base"/>
            <a:r>
              <a:rPr lang="en-US" dirty="0"/>
              <a:t>Phlebotomy </a:t>
            </a:r>
          </a:p>
          <a:p>
            <a:pPr lvl="1" fontAlgn="base"/>
            <a:r>
              <a:rPr lang="en-US" dirty="0"/>
              <a:t>Practical Nursing (LPN) </a:t>
            </a:r>
          </a:p>
          <a:p>
            <a:pPr lvl="1" fontAlgn="base"/>
            <a:r>
              <a:rPr lang="en-US" dirty="0"/>
              <a:t>Sterile Processing</a:t>
            </a:r>
          </a:p>
          <a:p>
            <a:pPr lvl="1" fontAlgn="base"/>
            <a:r>
              <a:rPr lang="en-US" dirty="0"/>
              <a:t>And more!</a:t>
            </a:r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CAAd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o7q4htbaW6uJFihiQvI7HAVQMkn8K5f4ZePNG8faTc6hpJZPs1y8MkTn5gATsb6MuCPxHalclySajfU6yiiimUFFFRXdzb2kDT3VxFBCv3pJXCqPqTQNJt2RLRXnPiH41/DzRnkjOsnUJUJBSxiMuT6BuF/WuOu/wBpbQUci18NalMvYySon6c1k61Nbs9WjkWY11eFF289Pzse70V4HB+0xpJI87wrfoO5W5Rv6Cuk0P8AaA8AagQt3Lf6Y/8A082+V/NC364oVem+pdXh/MqSvKi/lr+Vz1iiszQPEOh6/bLcaLq1nfxkZ/cyhiPqOo/GtOtE7nkThKEuWSswooopkhRRRQAUUVz/AMPfEo8W+F4tbW0NoJJpovKL7seXK0ec++3P40AdBRRRQAUUUUAFFFFABRRRQAUUUUAFFFFABRRRQAUUUUAFFFFABRRRQAUUUUAFFFFABRRRQAUUUUAFFFFABRRRQAUUUUAFFFFABRRRQAUUUUAFFFZnivXLHw34dvtc1KQJbWcLSPzyxHRR7k4A+tAm0ldni37W/jz+zdGi8F6bNi71BRJesp5SDPC/8CI/Ie9eK/ArxzJ4F8c295NIw0u7xb36dghPD49VPP0yO9cv4v16+8UeJb/XtRYtcXkpkIzkIv8ACo9gMD8Kyq5ZTblc+fq4iUqvtF02P0hikSaJJYnV43UMrKcgg9CKcSACScAdTXiX7Kfjwa54UfwxqVwDf6Qg8pnbmS27H/gP3fptri/j78YptZnn8M+FbpotMQmO6u4zhrk91Ujonv3+nXWdaMI8zPsMly6rm81Gjt1fRf10R2/xV+PGl6DJNpXhaOLVdRTKvcE/6PC34ffP0496+cvFvi7xH4qujca9q1zefNlYmbESf7qDgVh0V5lStKpufrWWZJhMuivZxvL+Z7/8D5BRRRWR64UUUUAT6fe3mnXaXmn3U9pcIcrLC5Rh+Ir2v4a/tA6tpskVh4wjbU7PhftkYAnjHqw6P+h+teG0VcKkoP3WcOOy3DY6HLXhfz6r0Z+gmgazpmvaVDqmj3kV5aTDKSRnI+h9D6g81fr4a+GHj/WvAetC7sJDNZSMPtVmzfJKvqPRvQ19neD/ABFpfirw/ba1pE4ltp16H7yN3Vh2Ir06NdVF5n5ZnmQ1csnzLWD2f6Pz/M16KKK3PACvPf2ef+SXWn/X7e/+lUtehV57+zz/AMkutP8Ar9vf/SqWgD0KiiigAorE8YeLPDfg/TP7S8S6zaaZbchWmfBc+ir1Y+wBrymb9qf4Tx3BiW61iRc/6xbA7f1Of0oA9xorivh/8VfAXjtxD4c8Q21xd4LG0kzFOAOvyNgn8M12tABRRRQAUUUUAFFFFABRRRQAUVznxE8beH/APh8a74kuJbexMywb44mkO9s4GBz2Nedf8NPfCL/oM33/AIL5f8KAPaKK8X/4ae+EX/QZvv8AwXy/4V6j4N8SaV4u8M2XiLRJnm0+9UvA7xlCQGKnIPI5BoA16KKKACiiigAooooAKKKKACiiigAooooAKKKKACiisvxXr2m+F/Dl94g1eR4rCxiMs7ohcqo9AOTQBqUV5LoH7RPwu1zXLHRdO1a9kvL+4S2gVrGRQzuwVQSRgcmvWqACiiigAooooAK+Xf2uvHf23VIfBGnTZt7Mia/Ktw0pHyof90HJ9yPSvfPih4stvBXgnUNfuNrSRJtt4yceZK3CL+fJ9ga+CdQvbnUb+4v7yZp7q4laWaRjyzMck/nWVWWljzswr8sfZrqQUUUqqWYKO5rnPJhCU5KMVdsv6Ld3unyyXFldTWzyRPCzRuVLIwwynHYiikACgKOgpa4pz5mf0Zw/k8MpwUaEfi3k+76/5LyCiiu6+Efw41Hx7qjnzDZaRakG7vCOnfYvq2Py6mpSbZ6mJxNLDU3Vqu0Ucdpmn32qXiWWm2dxeXLn5YoIy7H8BXomifAv4ialCJpNOttOQ9PtdwFb/vlckfjXvejR6D4Q0/8AsvwhpsVtGBiS6YbpZT6knk/j+AqK5vbu5ctPcyyH3Y18fmPG2XYObp0k6rXVO0fv1v8AJW8z5atn2LrP9xFQj/e1f3KyX4njNz+z148jjLQzaPcMB9xLkgn81ArhPFfgfxZ4Xy2uaHd2sQO3ztu+In/fXI/WvpxZJFOVkdT6hjWlaa7exIYbnbeW7Da8U43Aj0rlwnH+Cqz5a9KUF3T5vvVk/uuZ086zCm7y5Zr05X992vwPi+ivob4p/CDTNZ0+fxF4DgFvdxDfc6UvR/Uxjsfboe2K+eiCpKsCCDggjBBr7alVp1qcatKSlF7NbM+lwGY0cdByp6Nbp7r1/wAxK9I+AvxCl8EeKFgvJWOiX7BLtD0iboso+nf1H0Feb0qK0jiNFZ3bgKoyT9BWsJOLujfF4Wni6MqNVXiz9EUZXQOjBlYZBByCKWvP/gBc+IJvhtY2/iPT7qzubTMMTXC7WlhAGxsHkcHHPpXoFezGXMkz8PxVD6vWlSveztdBXnv7PP8AyS60/wCv29/9Kpa9Crz39nn/AJJdaf8AX7e/+lUtUc56FWT4x1+x8LeFdT8Rak2210+2eeTHVto4Ue5OAPc1rV5L+14Lg/ADxF9nz0h8zH9zzUzQB8xeCdB8VftJfFa+1HXNSlttOt/3lw6/MtpESdkMSnjJx19iTmvpmy/Zu+ENtYrav4be5YLgzzXcpkJ9chgP0rhP+Cfj2Z8EeJo49v20amhm9fLMQ2fqJP1r6ZoGz4h+LHwW8ReB/i7pt18MtF16706PyLyOeJDJ9ll8xgyb+4AUHns2DmvsrxR4i0PwvpT6p4h1W10yyU4MtxIFBPoPU+w5rUriPjX4R8J+MfA81h4yvFsNNt5UufthlWIwFT1DNwMjK/jQBxFx+1J8JYr37Ot9qs0ecefHYP5f15w36V6p4M8V+HvGOiprHhrVINRsmO0vETlW7qwPKnnoRXzL4hk/ZIs9Dn0e3MEtwYWRLu2S5klV8cN5nQnP1HtXO/sFarc2/wATta0SKZmsrrTGnZc8F45ECtj1w5oCx9K+PvjN8PfAuvf2H4m1qWzv/KWby1sppRsbODlFI7Gpbj4v/DuDwLH41fxJB/Y0sjRRSBG8ySQdYxHjcWHpivPP2zvBvhmb4Z6r4xk0mFteg+zwx3u5t6p5oG3GcYwx7d68P/Zl+FLfFeOX/hItQu4fDOhyFYoICFaWeXDMAT04Ayev3RQFj7N+H/jLRfHHhSHxNojTjT5mdVa4j8thsYgkjPA4rg/FP7R/wp0DUXsH1qfUZkbbIdPtzKin/f4U/gTXnX7U81l8KPgxpPw88HvcWVtq1zLvzKWfyFw0i7jzhmdQfbIrg/gfdfs56N4Lhfx3JFqfiC5y1ylxZzSJbDJARNox0wS3XJ60BY+svhz8R/BvxAtJJ/C2sxXjxAGaBlMc0QPdkbBx79Peutr88dK8ReH/AAb+0XY6x8N9QebQGv4ViVg6/uZSFkhIb5iBk4z6Cv0OoBoxPGfhTw94y0caP4m0yPUbESrN5MjMo3rnBypB7mvg34VeDfD/AIj/AGkv+EP1OzZtGa/vovISRkIWNJWQBgc8FV/Kv0Nr849H1XxVov7QGo6n4J086jr0Op332W3FuZt+fMD/ACAgnCFj+GaAR9FfFb9l7w5ceFfL+HenJaa19oQ+ZeX0hj8rncOc89O1et/BLw3feB/hLovh7XJbZbrToHFw8cmYx87NncQOMGvBNK+J37T02qWcV34ClS2e4jWZv7ClG1CwDHO7jjNaP7ePjm/0vSdK8E6fPJAmpI11fMhwXiU7Vj+hbJPrtFAHoPif9pL4UaFftZf2zcanIhw7afbGVFP++cKfwJrqvhz8VfAvj8mLw1rkU92qlmtJVMU6gdTsbBI9xkV5X8E/2b/A8PgbT9R8YaadY1a/t0uJBJK6RwBhkIqqR0BGSc8+leRftL/DSL4O+LdE8VeCLy5srW6mZrdDIWa0njw2Ax5KkHofQjmgND7G8f8AjTw74E0Ia54nvXs7EzLCJFheU72zgYQE9jWD4H+Mnw58Z3V3baD4ijlltIGuZlngkg2xL958yKAQO/pS+H4/Dvxh+Euhah4k0qDULS/giupLdyQqzqCrY2kdG3CvhTwT4c1TxB8VbrwR4duDYpql3NYzOASEtVkLPnuQFQfXGO9AJH2jD+0N8LZpdW8rWbl7XSo1kubtLORoiGkWMbcDc3zMOgx3zTLL9o74Q3l5BZ2/iSdpp5FijX+zbgZZjgDJT1NN8G/s6/DXw7p11ZyWF1qovYEhuzeXBKyhXVwdq4Awyg8V80fDfwroHh/9rB/BniLT4rvT01Ca3tUmJG1seZbsMHOeFA9c0BofYvxI+JXg34eJZN4s1RrL7aXFuEt5JS23GeEU46jrUuvfELwnongS28b6jqTR6DcpE8VykDuWWXGz5VBbnPpx3r5P/a5uL7xx8dT4Y0tvOTRNKdiqDIVljaeU/XAVfwrtvgdrXhzX/wBknVrTxTYw6nbeGfPL207EK20GWHkEHGWx+FAWPSLX9pD4Q3V1Daw+JJ2lmkWOMf2bcDLMcAZ2eprtPH3xB8HeBbVZ/FOu22nl1LRwklpZAP7qLlj+VfJ37Ffw30Xxjqet+IPEmmRXtpp5hjtY3LBVnJ37hgj7oUf99V7/APH7wT8LNbudJ8SfEjUYtOi0/dGrNc+V9pU8iM4+ZgDzheeTQBm6f+1D8Jru/W1fUdStFZtonnsWEf1JGSB9RXsel39lqmnQajp11Dd2dwgkhmicMjqehBFfF3xru/2bbrwRe2vgaOO38QQhWs5baCdVkIYblYvwQVzye+Oa9L/YG1i7vPh1rWkTuXg03UR9nyfurIgYqPbIJ/E0BY7e6/aK+Edrqkum3PiaSK4hmaCTdYXAVXU4OW2YxkdelavxD+M/w+8DSW1vrOsGW6uY1litrOMzSFG5VzjhQR0yRntXzL+254N8M+FPEGgz+H9Jh0+TUkuZrwxsx8196ncck8/MenrXY/A/9n7SvGfhi18dfES81C9v9VRZoLeObyljiAxGWI5JKgYHAAxQFj6Z1rxBo2iaC+u6xqEGn6ciB3nnbaqg9Px9uteN6z+0N8EvEkVz4Y1i7vJ9MvB5M8k1lIsEik9yPmA98CvI/wBt3X73UviJo3gCxmcWVhbwnyc8NcSnCk+uF24+pr2Tw5+zH8M7PwlHpmraZLqGpNDifUDcOknmEclADtUA9Bg++aAPmySx0HTf2tdJs/C8dumip4hsTZi3ffHsLRnKnJyOfWv0Cr87NB8MS+DP2oNG8LyzNN/Z/iW1ijlYYLx+ahRvxUiv0ToBhRRRQIKKKKAMXxR4V0DxQttHr+nR6hFbOZIopSdgYjGSoOCcevqa+WP2pNQ0OHxVa+FPDunafZWmlx7rgWsCpunfsSo5wuPxJr6i+Ifia28IeDdS8QXWCLWImNCf9ZIeEX8SRXwHqd7dalqNzqF9M011cytLNI3VmY5JrGq+h5mYVIxXKt2V6ns1+ct6CoKs2f3GPvXLVdos7+D8NHEZzQjLZNv7k2vxsT0UUVxH9CF/w7pN3r2u2WjWKFrm8mWFOOmTyT7AZJ+lfXbWNj4X0Cz8I6MoS2tEHnuBgzSHklvcnk//AFq8V/ZQ0uK7+IF3q0wyNLsXlQf7bEKP03V6P4u8SWulJJc3LebczEskIPLE9z6D3r5LjHGV4YWGDwyfPWb2/lVrr5t6+SZ8Vn+KU8V7Ob9ymk/+3nt9y29SfWNUstJtftN9MI0zhQOWY+gHerFndW95bJc2sqyxOMqynrXius6peateNdXkm5v4VH3UHoBVvwv4gvNDud0eZbZz+8hJ4PuPQ18fU4PmsKnGV6nbp6L/ADPlo5ynVs17v4nslYureKdD0vVrfS72+jiuZzwOyem4/wAOfeuO8Z/E+xhsfs/h6RZ711w7kcW59CO7e3SvH7maa5ne4uJXllkYs7uclj6k17fC3hxXzGDr5henB35V9pvvrsvz9NXyZpxHDDyVPD2k+vb09fyPrTTL2axu0uoG5HUZ4YeleZfHX4YahqXiqz17wZpMt3DrILTwwrhYZh1Ynoob37g1zPw4+IUuleXpetyNLYcLHMeWh9j6r/Kvpv4d3qXWkusUiyxKweN1OQVYZ4NepkOWY7IMylleL1p1LuEls2tdOza3Xkump34PPkorG4b4lpKL7Pv6PZniXgr9nG+nEdz4t1ZbVCMm1s/mf6FzwPwBr23wd4B8JeE41/sXRreGYDBuHG+Zvq55/Kunor9GhRhDZHn4/O8bjrqrPTstF/wfmFFFFankhXnv7PP/ACS60/6/b3/0qlr0KvPf2ef+SXWn/X7e/wDpVLQB6FWV4v0Kx8T+F9S8Paku601C2e3k9QGGMj3BwR7itWigD4E8Iaz4s/Zt+LV1Z6xp73NjMPKuI14S8gB+SWJjxuH9SDivqDTP2jfhFe2C3T+J/sbFctBcW0iyKfQgAjP0Jr0Dxj4S8N+MNM/s3xNo1pqdtnKrMmSh9VYcqfcEV5Lcfsq/CuS4MqJrUKZz5SX3y/TkE/rQM8d+Pnx51TxP410yz+Fuva5aWkaeQ5gBj+1zM4xtT7xx05xnPSr/AO3fqGvJc+ENHuZp109tPM8ke75ZLkEBi3YkDH03H1r6J+H3wb+Hfga5S80Lw/D9vT7t5csZpl+hb7v4AVufELwP4Z8e6H/Y/ifTUvLcNvibJWSJv7yMOQf596AueC2Orfs6+D/hHBqenWfh3WdSksQsVvNElxez3BXo6sCUO7qSAB27V5B+yF4o0Lwn8XrrUfE2oQaXbTabNbq8oIXzWliITgcfdP5V9PeCv2c/hj4V12LWrbTru/uoHDwC+n81I2ByGC4AJHbOaNW/Zx+FWo65PrEmj3cFxNOZ2WC8dIw5OSQvQc9ulAXMH9s/xZ4cg+F2qeEptWt0124FvPFZHPmOnmg7hxjHynv2rnP2FPFfhu08F3HhS41W3i1671aaeGzOfMkjEMXzDjGPlbv2NesfEj4K+BPiBr6a54ks72a9SBYA0N00a7FJI4H1NVfAnwG+HfgvxPbeI9Bsr6LULYOImkvHdRuUqeD14NAdDi/25PBl94g+H9h4h023e4m0Kd3nRBlvIkADtj2KqT7ZriP2dviJ8Fv+EEs9D8d6J4dsdXsFMZu7zS45BdpklX37Cd2Dg59M19duquhR1DKwwQRkEV494t/Zt+FniDUZL/8Asq50uaQ5ddPuDFGx9dhBA/ACgLmLp3xF/Z7uvHuj+G9E8P8Ah67ub2bZHfQ6PCkMMnVBvZQdxYADHfHNe+V5p8PfgZ8N/BF8mo6Xon2m/Q5jur6QzPGfVc8KfcDNel0CMbxj4p8P+D9IGreJdUh02xMqxedKCRvbOBwD6GvhL4OeKfD+i/tOr4p1TU4bXRvt9/J9rcHZtkjlCHgZ5LL2719w/EfwRoHxA8OjQfEkM8tiJ0n2xSmNt65xyPqa83/4Zc+En/QN1P8A8GD0DR654Z13SfEuiW+taHfR32n3IJhnjBCuASDjIB6g181/t6+Cb/UNO0jxtYQSTQ6fG1pfbBkxxs25HPsGLAntuFfRfgjwzpPg7wxZ+HNDjlj0+zDLCskhdgCxY5J68k1r3EMNxBJBcRJLFIpV0dQysp6gg9RQI+f/AIK/tGeBLrwLp1j4s1ddG1axt0t5hPGxSbYAA6MoPUDkHkGvHv2ofiZa/FvxRonhXwRb3GoWtrMwhkEZBup5MKNqnnaAOp9T2r3zxJ+zL8KtZ1B72PTb3S2c5aOxuSkefZSCB+GBXV/DX4Q+Avh9Ibnw9oyi+IIN7cuZZ8HqAx+6Ppigegnhb+wfhD8IdCsPEuqW+nWun28VvNcSE7DO2SwGB3YtXx9+zv4p8O+Hf2hbnxFrmqW9lpRF8Vupc7PnY7egzyK+3PiL4K0Hx94cPh/xFDNLYmZJisUpjbcuccj615qf2W/hGRj+zdT/APBhJQCPabS4hurWK6t5BJDMiyRuOjKRkH8q+Ov2ztNn8K/Gjw148tE2LcrFIXXjM1u4z/44U/yK+wtPtYbGwt7G3BENvEsUYJyQqgAc/QVy/wAT/hz4W+I+nWlh4otZp4rSYzQmGYxsrEYPI7Y7UAj54/ZFsV8cfFzxz8Q9Qh8yKQyRRqw4zcMSR+Eahf8AgVeM+JtQ1D4eN8RfhooeK3vr6KPHT93FKXU/RkK/UV95/DTwD4b+Hehy6P4YtZILaac3EnmymR2cgDljzjAHFcz4++BHw78b+JrjxFr2n3j39wqLK0N20attG0HA74AoC5Q/ZB8Njw98DtJkkiMdzqjPfzZGCd5wn/jir+dfNn7QF9Dqn7U0ll48urqPw/a3sELAEgRWhVSSo7A5JJHPJr7p02zt9O0620+0j8u3tokhiX+6igAD8hXFfFL4R+CPiO0M/iPTX+2wrsjvLaQxTBf7pI6jnoQaATPCP2hta+CujfDK48OeAtK8NX+s6giiGXToI5ntYgQzyNKMlTtBHXPPNRfsFeJ9B02LXPD19qcMGq6nexNZWzZ3TBYjuxxjjBr2rwN8Bvhr4Str6Kz0Vr2S+t3tp5r6TzXMTjDIp4Cgg84wfeovBvwB+G/hLxTZ+JNFsL6K/s3Z4S947qpKlTwevBNAXPnn9uXxZ4d8Ta/odroOrW9/NpqXUF4kWcwyblG05HXKn8q+nfgX4s8NeI/AOlWegatbX0umadawXiQ5/cyeUBtOQOcg/lXM6v8As1/CzVNVu9TvNP1Jrm7neeUrfuAXYknA7cmuv+F3wx8KfDeG+h8L29zCl8yNP51w0uSoIGM9OpoA+X/24dAvtE+K2leNLeF/s17BEBLj5VuIW+6T7rtP4GvcfD/7SHwtvvC0Oq6hry6feeSGnsJInMyvjlVAGG56EGvTfFvhvQ/FmiTaL4i02DULCb70Uo6HswPVSOxHNeS2X7LfwpttSW7e01W5jVtwtpr0mI+xwASPxoA+WH8bW+uftI2HjvVN2nafLrttdkzD/U2yuu0nHoi54zX6E+H9Y0zX9GttY0a8jvbC6TfBPHna65xkZ9wa898a/AX4Z+LNSi1DUtDeCeKBLdfsc7Qr5aDCDavHAwB7Cu68H+HtN8J+GbHw7o8ckdhYx+XAsjl2C5J5J68k0AzWooooEFFFZXi/XLTw14Z1DXb44gsoGlYd2IHCj3JwPxoE2krs+cP2wfGP23W7PwbZygw2IFxebT1lYfIp+inP/Aq8Aq7ruqXmt61eavfyGS6vJmmlY+rHOPoOlUq5JO7ufN1qrqzcgqzZj5GPvVarFmeGH41jV+Fn1HBFVU86pX68y/8AJWWKKKa7bfrWFKlKrLlifumLxdLCU3UqvT8/Q9v/AGU5mjuPF8cOPtB0oPGD7Fv6kVy97d3F9cvdXUrSzOcsx/lVb9njxHH4d+KNg11KEs9QVrG4LdMPjbn23Ba3viLo58MeKdSsbjEUEbmWJ2OAYjyp/Lj8KwzjAqn7OSV3tf1PyHO8XLFYuVVqylbT0VjDPAyeBXDeMPF339P0mTn7slwp/ML/AI1R8X+K5NQ32Wns0dp0Z+jS/wCA/nXJ17uScO8lq+KWvSP+f+X3ngVKvRFmxvJ7Ofzom5P3gejfWuu02/hvod8Zw4+8h6iuIqW2nlt5hLC5Rx3FfXTpqRw1qCqLzO9r6L/ZBnvJLDXoZJpHtYXhESMchGIYnHp2r5j0jVIb6Pa2EmA+ZfX3FfUnwv1vwx8Jfh9op8YXo0678RzvOpKFtq4G0vj7oC7efVq8vG01KKi43d9P+B8jLBwlGtrpbc9zoqlomr6Xrdgl/o+o2t/av92W3lDqfxFXa8hqx7IUUUUgCvPf2ef+SXWn/X7e/wDpVLXoVee/s8/8kutP+v29/wDSqWgD0KiiigAorP8AEGt6P4f019S1zU7TTbNOGmuZQi59MnqfavNLn9o74PwXv2U+KvMOceZHZzNH/wB9BcUAet0Vzng7x14P8YKx8M+ItP1NkXc8cMo8xR6lD8wH4V0dABRRRQAUVyfjP4k+BfBuoxaf4n8SWel3UsXnRxTbssmSM8A9wat+CfG3hXxrbXNx4V1q21WK1cRzNDnCMRkA5A7UAdDRRRQAUUUUAFFFFABRRRQAUUVX1O+tNM0651G/nWC0tommmlboiKMsT9AKALFFeeWPxu+FF9e29laeN9MluLiVYoY135d2ICgfL3JAr0OgAooooAKKKKACiiigAooooAKKKKACiiigAooooAKKKKACuL+LXgm58faPa6EdXbTdNE4muzHHvkm2/dQZ4AycknPQcV2lMuJo7e3kuJnCRRoXdicBVAySaTVyZxUlZ7Hxv+0J4Q8IeA5dK8O6DHczak6G5vLq4mLNs6IuBgDJDHp2FeT10PxI8SS+LfHGq6/JnbdTnyVJztiX5UH/AHyBXPVyyeuh85WlGU24rQKktm2yj0PFR0VDV1Y0weKnhMRCvT3i0/uLrvjhetRUiNuXPfvUdzcR28e+RsDsO5r18NSjGKVNbn6TiM0lj0sROWj27Ie8qwr5rPs287s4IPtXtcF5a/tA/DhNFW+Wz8daJHmJJX2rqMIHf1/9lbnoa+cb27kupMtwg+6o7U7SdRv9J1KDUtMu5rO8t3DwzRNtZGHcGvWhgfdUn8S28j5rF4xVnZLRC6xpuoaPqc+marZzWd7buUlgmXayH/Peqle+WXxY8DfELToNJ+MPh/bfRr5cWu6eu2RR6sByPw3L/simH4GeEvEDG58DfFfQ7q3bkQ3xCyp7HBz+aiuhYjl0qK35HFy32PBqK93/AOGb7y3Hman8RfCdpAOWk84nA9edo/Wp7e0+Afw3Iu7jUp/iDrUX3IIgPsquO/8AdI+pb6UfWoP4Lt+Qcj6mL8C/hnDcR/8ACw/HTf2X4R0z9+Gn+U3rA8Ko6lM/99dB3xyHxn8fXfxE8bT61IrQWMY8mwtif9TCOnH949T9fapfiv8AFHxL8RLyMak8dnpluf8ARdOtsiGL0J/vNjufwArhadOnJy9pU3/ITa2RqeG/EOu+G79b7QNWvNNuAc77eUrn6jofxr3bwB+1N4g0/wAq18Y6VDq0A4a6tsRTgepX7rf+O1861a0jTr3V9UtdL023e4vLqVYYYkGSzE4AqqtCnUXvoFJrY/Rj4ceONA8f+H/7b8PTTPbiQxSLNEUeNwASpB4PBHQkc101cv8ACnwhbeBvAemeG7faz28e64kUY82ZuXb8zx7AV1FfMVOXmfLsdSvbUK89/Z5/5Jdaf9ft7/6VS16FXnv7PP8AyS60/wCv29/9KpagZ6FWd4n1mx8O+HdQ13UpBHZ2Fu88zf7KjOB7npWjXkv7Xj3CfADxF9nz8whWTH9wypmgD5j0q18a/tM/FWc3d81lpdtmRs/NFYQZwqovG5z69zkngV9A6f8Asq/Cy304W9zHq93PjDXDXpVs+oCgAflXNf8ABP2OyHgnxLLHt+2nU0WX18sRDZ+pkr6aoG2fBfxN+GuufCT4zaU3gZddvoEEF5Bcx2ryGLMjK0Tsgw3C89OG5r70or52/be+IWoeGPCen+F9HuZbW61vzGuZ4zhlt0wCoPUbiwHHYH1oDc9G8S/G34WeHdQk0/VPGNit1G22SOBJJyh9D5asAa3PBHxB8F+Nlk/4RfxFZak8Yy8SMVkUepRgGA/Cvn34F/sy+GNS8EWHiDxwb26vdShW4jtYZzDHBGwyuSvLMRg9cc4x3rz/APaD+GFx8EfEujeLPBOr3kVnPMRbs75ltpl52lhjcjD19CDmgLI94/a78C+GNU+G2t+M77TjLrmmWKx2lx5zjy181eNoO0/ePUd65H/gnz/yKviv/r/h/wDRZrrPij4oXxp+x5qXigIqPf6VFJKi9FkEyK4H0YNXJ/8ABPn/AJFXxX/1/wAP/os0B0PpXVdQsNK0+bUNTvILO0hXdLNPIERB6knivOJP2gvg9Hd/ZT41tS+cbltpyn/fYTb+tfOv7SXiDXvih8eYPhppV35en2l4ljDEWIjacgeZK4HXbyB6BT616/Z/so/DSPQhZXMmsT35TDXwutrbvUIBtA9iD9aAse2eH9b0jxBpcWqaHqVrqNlL9ya3kDqfbI6H2rn/ABd8TvAPhLVv7J8SeJ7LTb7y1l8mXdu2noeAfQ18ifD6/wBd+Av7RB8J3V9JcaTcXUdtdKOEnhlx5c23OAy7gfwYV7J+2f4C8MXHgHVPHktjIfEFstvBHcidwAnmBcbM7Twx5xmgLHrsnxF8Dx+EB4ubxPpw0MuY1vPMyjODjaB1Le2M1a8PeNfC2veFB4q03Wbd9Fy4+2S5hQbThs7wCORXxP8As7/DLU/i7bnTNT1aex8LaDK0hWEDfJPNgkLnjOFGSc4GABzX1JqfwV8KH4LSfDb7ddw6ZHIbiK8ndWkhffv3ZwAepHPY0BYku/2gvg/a3P2eTxras+cZit5pE/76VCP1ruvCviTQfFWlLqnh3VrXU7Njt82B9wB9COoPsa+ZtQ8D/sqaJp0ui6h4qimv9pVr1NRkllRvX93mMY9MfWuJ/Yp1y40n43z+HrO6afTdTt7iNsE7XMWXSTHrhSP+BUBY+4Ly5t7O1lurueK3t4lLySyMFVFHUkngCvLNc+N3wV1SC78Paj4ys5oLuJ7ecCKby2RgVYeYF2jg9c15H+3v40vorjSPAtnNJFaywm+vlRsed822ND7Daxx6keldH8Pv2VvBZ8F2r+KpNSudaurdZJnhuDEtuzDO1FAwcZxls5xQFjwz4j6D4Z8OftI6Lpvg+OJNFN7pk1v5U5lVg7oSwYkkg/Wv0Er85Nd8HXHgH9oLTfCtxcm6Sz1my+zzHgvC0qMhx2ODgj1Br7B/at8eX3gP4VTXGkyGHU9SmFlbTL1h3AlnHuFU49yDQNnR+M/i18OvB981j4h8VWVpdr9+3QPNIv1WMMR+NSeCvip8PvGd39j8N+KLK9uiMi3O6KUj2RwCfwFfNX7NX7P2keOPDA8a+OLi9nhvZXNpbRTFDIoJBkkf7xyQcAEdMk1W/aX+BGn/AA70aDxv4HvL63tbe4RbiCSYs9uzHCSRv168HJzyOaBWR9o0V5n+zP44vPH3wmsNX1Nt+o28j2V3J/z0kjx8/wBSpUn3Jr0ygQUUUUAFFFFABRRRQAUUUUAFFFFABRRRQAV5T+1H4p/4R74ZT2MEm281h/skeDgiMjMh/wC+eP8AgVerV8a/tUeKP7f+JkunQuDaaNH9lXByDIeZD9c4X/gNRUdonLjKvs6T7s8moq5pWl6pq0vlaXpt5fOOq28LSY+uBXZaP8G/iVqih4fC1zAh/iunSH9GIP6VzJNnhRpyl8KucDRXrkH7O/xHkHzw6VF7NeZ/kDUj/s6fERVyP7IY+guz/VafJLsafVqv8rPIFYqcisC+knkuG8/7wPA7Ae1e16h8B/ibZoWXQ4boD/n3u4yfyJFcP4l8C+KNOjZtW8N6rZbM/vJLVto/HGMV6OX4v6vO01o/wOqjWrUo+zmnynC0VJPDJC+1x9COhqOvqIyUlzRd0daaaugowM570UVQwPPXn60UUUAFFFT2FpdahexWVjbTXV1M22KGFC7ufQAcmgCCvr39kz4QyaDbp458S2uzU7iP/iXW0i/NbRsOZGB6Ow6eg+vEX7Pv7Pa6NNb+KPHcMc2oIRJa6acMkB6hpOzN/s9B7np9IV4uOxqkvZ0/mzenT6sKKKK8k2CvPf2ef+SXWn/X7e/+lUtehV57+zz/AMkutP8Ar9vf/SqWgD0KsXx14ds/Fvg/VfDd9kW+o2zwMw6oSOGHuDg/hW1RQB8DfC3xXr/7PPxW1DSPE2nTPZTYhv4kHMiAnZPETw3U/UEjg19baX8bvhVqOnfbofG2lxR4yyXEhikX2KsAa2viH8P/AAj4+04WXijR4b0J/qph8k0P+445H06H0rxu8/ZD8CS3vm2/iDX7eDP+p3xPx6bimaB6HDftDftBaleeL9Ns/hT4qu0s44jHcvBbKUnmZ/lC71JOBxxgc1tftzeE9V1Dwn4Z8YrHJKNPhNrqPy8x+YFKufQbgQfdhXrPw6+Afw48EalFqmn6XNfajDgxXN/L5pjYfxKvCg++Mj1r029tba+s5bO8t4ri2mQpLFKgZHU9QQeCKAueI/AD45+CdW+H+l6bruu2Wj6xp1qltcRXbiJZAgCh0Y8EEAd8g54rx/8AbD+Keh+PLjSPCPhCY6rFaXJlluIVJWWYjYscf97qeRxkjFer+K/2Uvhzq9691plzquhh2LNDbSq8Y9lDgkD8a6n4XfAX4f8AgC/j1Sxs59R1SMfu7u/cSNGfVFACqffGfegNDmPE/g+/8M/sWXnheSE/brXR/OuIxyVcyiaQfhlvyrz79hDxd4d0mHWvDuparBa6nqd9CbGCQkGf5CCF9T7V9cXMEN1bS21xEk0MqFJI3XKspGCCO4IrybQf2d/hxoPjWz8WaRb6laXdncfaIIFu8wK3PG0gnHPTNAXPnP4yQ33wn/anXxhNZSTWNxqA1SAjpMj/AOuUH+8CW/MetfUtn8bvhZdaB/bS+MtNit9m5opZNs6n+6Y/vZ9gK6Tx54M8NeOdEbR/E2lxX1tnchbh4m/vIw5U/SvE5v2RPAL6l58eua/Ha5z9n8yM8em8pmgDxiW6ufjp+1Fb32j20qaf9qhYMyYMdpAQS7+hbB49WAr6F/bK1nSI/gzrGiyapZJqcpt5I7Np1Ezr5y/MEzkjg847V6H8Nvh34S+HumPY+F9LS28zBnndi80xH95zyfpwB6VzXxS+Bfgr4j+JI9f8QSaqt5Hbrbr9muQi7FJI4Knn5jQFzzz9g/VtFg+G97pMupWMeq3GszOlq0yieRBDFghM7iOG5x2NZv7fniLXLHS/D2gWc80GmX/nS3XlkqJ2TZtRj6DcTjvx6V6T8Pf2evAXgbxbaeJ9Fk1hr+1DiP7RdK6fMpU5G0dj6123xI8C+G/iD4eOieJrI3FuHEkTo2ySFx/EjDoe3oe9AdTwP4c+F/2e/DnwesvFetHRtYuWslnumvJhJM0235olhzwQ2VAx7143+y3rGl6b+0JYapqVxaaRYlbw5nkEUcQaN9q5bgdQBX0V4W/ZT+HWj62mo311qusRxOHjtbqRBFkHgNtUFh7E1peKv2Zfhn4i8QX2tXSavbT3szTSx212Ej3sckhSpxk9qAueO/t7aHcp4r8P+LrfEljeWX2YTIcgSIxdefdWyPXBr3j4d/HD4fa74GtdWv8AxNpumXUNuv261uphHJFIF+YBTywznBGciu28Q+D/AA/4h8If8IprVgt9pfkpF5ch+YbRhWDDkMMdRXii/sjfD7+1vtTaxrzWe7P2Qyx9PTft3UAfPfxK8c6b4z/aOtvFlqxh0ldUskhll+XMMUiAyHPQHBPsK+kv2v8ARf8AhOvgpHrXhm4g1WLSrsXpa1kEqvEAySFSuQducnHoa2vFf7N/wv8AEDWJbTrzTRZWy2yLYXHlh0XOC2Qdzcn5up716B8PfB+keBvCFr4W0X7Q+n2u/Z9ocO53sWOTgZ5Y9qAueBfslfGjwnafD+08GeJtVttIvtNLpbSXDbIp4ixYYY8Bhkgg+xFUf2wPjJ4V1bwU/gnwxqUGrXF3Mj3k9u26KGNGDbd3RmJA6dADXfePf2Y/hx4nv5tQtI73QbmZt0n2B1ERPc+WwIH4YFTfD39mv4c+EtRh1KaG71y9gbdE2oOGjVux8tQFJ+uaA0LH7IHhXUPCvwXs49Uga3udSuZNQMTcMiuFCZHYlUU4969goooEFFFFABRRRQAUUUUAFFFFABRRRQAUUUUAI4YowVtrEcHGcGvO9A+C/gHS7xr+50s6vfSSGWS41B/N3OTknb93qfSvRaKTSZEoRk05IgsrO0sYBBZWsFtEOiQxhFH4Cp6KKZYUUUUAFBAYEMAQeoNFFAHJeLPhr4F8URMmseGrCVj/AMtY4/Kkz67lwa8N8f8A7KkLmS68Ea4YT1FnqPzL9BIoyPxB+tfT9FbUcRUov3GQ6cex+enib4OfErw/M6XnhO/uI1/5bWSfaEI9imT+YrirmyvbWRo7myuYHU4ZZIWUg/iK/UCop7e3nGJ4IpR/toD/ADr0I5rL7USHRXc/L9YpWOFikY+gUmuh0DwH411/adH8K6xdoxwHW1YJ/wB9EAfrX6Nx6fYRtujsbZG9ViUH+VWacs1fSIex8z468Dfst+K9RkSbxVqVrotsQCYoT5859uPlX8z9K+kfht8L/B3gC326Dpi/a2XEl7OfMnf/AIEeg9hgV2lFcNbF1a2knoaRgkePazceP9B0fUJ9HbW9bvB4lCxQXQDbrGJDI6qQowHAKBvUrXYfCbUvE+p6FeyeLrJ7PUFv5CkZjKqsLhZI1B77VfYT6qa7GiuYoKKKKACvPf2eP+SXWn/X7e/+lUtehVDZ2ttZwCC0t4reIEkJEgVQSck4HqSTQBNRRRQAUUUUAFFFFABRRRQAUUUUAFFFFABRRRQAUUUUAFFFFABRRRQAUUUUAFFFFABRRRQAUUUUAFFFFABRRRQAUUUUAFFFFABRRRQB/9k=">
            <a:extLst>
              <a:ext uri="{FF2B5EF4-FFF2-40B4-BE49-F238E27FC236}">
                <a16:creationId xmlns:a16="http://schemas.microsoft.com/office/drawing/2014/main" id="{912057D7-A3CE-4BDF-9D9B-4354C099D7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916326" cy="39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8D230-B01A-44B4-BA60-5B838EEB8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110" y="4300509"/>
            <a:ext cx="4189784" cy="101287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ED0FE5-55DE-40DB-A05A-E390EFD3D82F}"/>
              </a:ext>
            </a:extLst>
          </p:cNvPr>
          <p:cNvSpPr txBox="1">
            <a:spLocks/>
          </p:cNvSpPr>
          <p:nvPr/>
        </p:nvSpPr>
        <p:spPr>
          <a:xfrm>
            <a:off x="5790376" y="2238270"/>
            <a:ext cx="6049223" cy="238146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487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60" y="2332071"/>
            <a:ext cx="8404420" cy="34666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Over 121,000 students attend a CCCS institution each year (which is 41% of all resident undergraduate students in Colorado)</a:t>
            </a:r>
            <a:endParaRPr lang="en-US" sz="1800" dirty="0">
              <a:cs typeface="Calibri"/>
            </a:endParaRPr>
          </a:p>
          <a:p>
            <a:r>
              <a:rPr lang="en-US" sz="2400" dirty="0"/>
              <a:t>51% of CCCS students are first generation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36% of CCCS students identify as students of color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46% of CCCS students are between the ages of 18-24 and 38% of CCCS students are between the ages of 25-54</a:t>
            </a:r>
            <a:endParaRPr lang="en-US" sz="2400" dirty="0">
              <a:cs typeface="Calibri"/>
            </a:endParaRPr>
          </a:p>
        </p:txBody>
      </p:sp>
      <p:pic>
        <p:nvPicPr>
          <p:cNvPr id="5" name="Picture 2" descr="Image result for did you k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9" y="184598"/>
            <a:ext cx="3544663" cy="19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Class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13" y="1217412"/>
            <a:ext cx="8229600" cy="4781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Small classes</a:t>
            </a:r>
          </a:p>
          <a:p>
            <a:pPr lvl="1"/>
            <a:r>
              <a:rPr lang="en-US" dirty="0"/>
              <a:t>20 students or less average class size at a community college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dirty="0"/>
              <a:t>Size of introduction courses at 4-year public universities = 100-500 students!</a:t>
            </a:r>
            <a:endParaRPr lang="en-US" dirty="0">
              <a:cs typeface="Calibri"/>
            </a:endParaRPr>
          </a:p>
        </p:txBody>
      </p:sp>
      <p:pic>
        <p:nvPicPr>
          <p:cNvPr id="5" name="Picture 4" descr="MGD 91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22" y="2193990"/>
            <a:ext cx="2619255" cy="1964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06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51C96685EEB845B1FA3A9A6D390C31" ma:contentTypeVersion="16" ma:contentTypeDescription="Create a new document." ma:contentTypeScope="" ma:versionID="715e524eb5e1d931c6819ac532a2a81e">
  <xsd:schema xmlns:xsd="http://www.w3.org/2001/XMLSchema" xmlns:xs="http://www.w3.org/2001/XMLSchema" xmlns:p="http://schemas.microsoft.com/office/2006/metadata/properties" xmlns:ns2="9f45e2ca-dc94-4f7c-88b4-bedf43ad914d" xmlns:ns3="17ab59f4-e40e-4233-b246-dd71c89695b5" targetNamespace="http://schemas.microsoft.com/office/2006/metadata/properties" ma:root="true" ma:fieldsID="ed29b5a3278b64a14b8a3e6907262d65" ns2:_="" ns3:_="">
    <xsd:import namespace="9f45e2ca-dc94-4f7c-88b4-bedf43ad914d"/>
    <xsd:import namespace="17ab59f4-e40e-4233-b246-dd71c89695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e2ca-dc94-4f7c-88b4-bedf43ad91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b59f4-e40e-4233-b246-dd71c89695b5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C382D9-3733-4C4D-A9A2-D71BB3BF648C}">
  <ds:schemaRefs>
    <ds:schemaRef ds:uri="http://purl.org/dc/terms/"/>
    <ds:schemaRef ds:uri="770178e1-25a1-4050-94d3-d05bf9269341"/>
    <ds:schemaRef ds:uri="8edad602-51f4-4948-9ca6-a5dfdf22101f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5CDE0B4-D9EB-4333-A47C-77D4B3321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5e2ca-dc94-4f7c-88b4-bedf43ad914d"/>
    <ds:schemaRef ds:uri="17ab59f4-e40e-4233-b246-dd71c89695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A4ADDA-5C73-431E-BA40-3B1B0FE7AC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910</Words>
  <Application>Microsoft Office PowerPoint</Application>
  <PresentationFormat>On-screen Show (4:3)</PresentationFormat>
  <Paragraphs>182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Courier New</vt:lpstr>
      <vt:lpstr>Tw Cen MT</vt:lpstr>
      <vt:lpstr>Wingdings 3</vt:lpstr>
      <vt:lpstr>Office Theme</vt:lpstr>
      <vt:lpstr>PowerPoint Presentation</vt:lpstr>
      <vt:lpstr>Picking the RIGHT School for YOU!</vt:lpstr>
      <vt:lpstr>Degree Sequence</vt:lpstr>
      <vt:lpstr>Transfers are accepted!</vt:lpstr>
      <vt:lpstr>PowerPoint Presentation</vt:lpstr>
      <vt:lpstr>The apprenticeship model</vt:lpstr>
      <vt:lpstr>PowerPoint Presentation</vt:lpstr>
      <vt:lpstr>PowerPoint Presentation</vt:lpstr>
      <vt:lpstr>Small Class Sizes</vt:lpstr>
      <vt:lpstr>2022-2023 Tuition &amp; Fees at Colorado Community Colleges</vt:lpstr>
      <vt:lpstr>PowerPoint Presentation</vt:lpstr>
      <vt:lpstr>Financial Aid Available</vt:lpstr>
      <vt:lpstr>Get Involved!</vt:lpstr>
      <vt:lpstr>Academic and Student Support Services</vt:lpstr>
      <vt:lpstr>No Admission Requirements</vt:lpstr>
      <vt:lpstr>Questions? </vt:lpstr>
    </vt:vector>
  </TitlesOfParts>
  <Company>FRCC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Demore</dc:creator>
  <cp:lastModifiedBy>Byers David</cp:lastModifiedBy>
  <cp:revision>448</cp:revision>
  <dcterms:created xsi:type="dcterms:W3CDTF">2013-09-27T14:19:14Z</dcterms:created>
  <dcterms:modified xsi:type="dcterms:W3CDTF">2023-03-17T18:41:56Z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0x0101009451C96685EEB845B1FA3A9A6D390C31</vt:lpwstr>
  </property>
  <property fmtid="{D5CDD505-2E9C-101B-9397-08002B2CF9AE}" pid="3" name="_ExtendedDescription">
    <vt:lpwstr/>
  </property>
</Properties>
</file>