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2"/>
  </p:notesMasterIdLst>
  <p:sldIdLst>
    <p:sldId id="257" r:id="rId6"/>
    <p:sldId id="296" r:id="rId7"/>
    <p:sldId id="400" r:id="rId8"/>
    <p:sldId id="280" r:id="rId9"/>
    <p:sldId id="281" r:id="rId10"/>
    <p:sldId id="294" r:id="rId11"/>
    <p:sldId id="297" r:id="rId12"/>
    <p:sldId id="295" r:id="rId13"/>
    <p:sldId id="292" r:id="rId14"/>
    <p:sldId id="290" r:id="rId15"/>
    <p:sldId id="298" r:id="rId16"/>
    <p:sldId id="293" r:id="rId17"/>
    <p:sldId id="286" r:id="rId18"/>
    <p:sldId id="288" r:id="rId19"/>
    <p:sldId id="285" r:id="rId20"/>
    <p:sldId id="287" r:id="rId21"/>
  </p:sldIdLst>
  <p:sldSz cx="12192000" cy="6858000"/>
  <p:notesSz cx="7011988" cy="92979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6" autoAdjust="0"/>
    <p:restoredTop sz="94660"/>
  </p:normalViewPr>
  <p:slideViewPr>
    <p:cSldViewPr snapToGrid="0">
      <p:cViewPr varScale="1">
        <p:scale>
          <a:sx n="81" d="100"/>
          <a:sy n="81" d="100"/>
        </p:scale>
        <p:origin x="3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528" cy="466514"/>
          </a:xfrm>
          <a:prstGeom prst="rect">
            <a:avLst/>
          </a:prstGeom>
        </p:spPr>
        <p:txBody>
          <a:bodyPr vert="horz" lIns="93196" tIns="46598" rIns="93196" bIns="46598" rtlCol="0"/>
          <a:lstStyle>
            <a:lvl1pPr algn="l">
              <a:defRPr sz="1200"/>
            </a:lvl1pPr>
          </a:lstStyle>
          <a:p>
            <a:endParaRPr lang="en-US"/>
          </a:p>
        </p:txBody>
      </p:sp>
      <p:sp>
        <p:nvSpPr>
          <p:cNvPr id="3" name="Date Placeholder 2"/>
          <p:cNvSpPr>
            <a:spLocks noGrp="1"/>
          </p:cNvSpPr>
          <p:nvPr>
            <p:ph type="dt" idx="1"/>
          </p:nvPr>
        </p:nvSpPr>
        <p:spPr>
          <a:xfrm>
            <a:off x="3971837" y="0"/>
            <a:ext cx="3038528" cy="466514"/>
          </a:xfrm>
          <a:prstGeom prst="rect">
            <a:avLst/>
          </a:prstGeom>
        </p:spPr>
        <p:txBody>
          <a:bodyPr vert="horz" lIns="93196" tIns="46598" rIns="93196" bIns="46598" rtlCol="0"/>
          <a:lstStyle>
            <a:lvl1pPr algn="r">
              <a:defRPr sz="1200"/>
            </a:lvl1pPr>
          </a:lstStyle>
          <a:p>
            <a:fld id="{AF666F9D-9B48-44FB-9591-AFD4A7CF82D6}" type="datetimeFigureOut">
              <a:rPr lang="en-US" smtClean="0"/>
              <a:t>3/15/2023</a:t>
            </a:fld>
            <a:endParaRPr lang="en-US"/>
          </a:p>
        </p:txBody>
      </p:sp>
      <p:sp>
        <p:nvSpPr>
          <p:cNvPr id="4" name="Slide Image Placeholder 3"/>
          <p:cNvSpPr>
            <a:spLocks noGrp="1" noRot="1" noChangeAspect="1"/>
          </p:cNvSpPr>
          <p:nvPr>
            <p:ph type="sldImg" idx="2"/>
          </p:nvPr>
        </p:nvSpPr>
        <p:spPr>
          <a:xfrm>
            <a:off x="715963" y="1162050"/>
            <a:ext cx="5580062" cy="3138488"/>
          </a:xfrm>
          <a:prstGeom prst="rect">
            <a:avLst/>
          </a:prstGeom>
          <a:noFill/>
          <a:ln w="12700">
            <a:solidFill>
              <a:prstClr val="black"/>
            </a:solidFill>
          </a:ln>
        </p:spPr>
        <p:txBody>
          <a:bodyPr vert="horz" lIns="93196" tIns="46598" rIns="93196" bIns="46598" rtlCol="0" anchor="ctr"/>
          <a:lstStyle/>
          <a:p>
            <a:endParaRPr lang="en-US"/>
          </a:p>
        </p:txBody>
      </p:sp>
      <p:sp>
        <p:nvSpPr>
          <p:cNvPr id="5" name="Notes Placeholder 4"/>
          <p:cNvSpPr>
            <a:spLocks noGrp="1"/>
          </p:cNvSpPr>
          <p:nvPr>
            <p:ph type="body" sz="quarter" idx="3"/>
          </p:nvPr>
        </p:nvSpPr>
        <p:spPr>
          <a:xfrm>
            <a:off x="701199" y="4474657"/>
            <a:ext cx="5609590" cy="3661083"/>
          </a:xfrm>
          <a:prstGeom prst="rect">
            <a:avLst/>
          </a:prstGeom>
        </p:spPr>
        <p:txBody>
          <a:bodyPr vert="horz" lIns="93196" tIns="46598" rIns="93196" bIns="465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475"/>
            <a:ext cx="3038528" cy="466513"/>
          </a:xfrm>
          <a:prstGeom prst="rect">
            <a:avLst/>
          </a:prstGeom>
        </p:spPr>
        <p:txBody>
          <a:bodyPr vert="horz" lIns="93196" tIns="46598" rIns="93196" bIns="46598" rtlCol="0" anchor="b"/>
          <a:lstStyle>
            <a:lvl1pPr algn="l">
              <a:defRPr sz="1200"/>
            </a:lvl1pPr>
          </a:lstStyle>
          <a:p>
            <a:endParaRPr lang="en-US"/>
          </a:p>
        </p:txBody>
      </p:sp>
      <p:sp>
        <p:nvSpPr>
          <p:cNvPr id="7" name="Slide Number Placeholder 6"/>
          <p:cNvSpPr>
            <a:spLocks noGrp="1"/>
          </p:cNvSpPr>
          <p:nvPr>
            <p:ph type="sldNum" sz="quarter" idx="5"/>
          </p:nvPr>
        </p:nvSpPr>
        <p:spPr>
          <a:xfrm>
            <a:off x="3971837" y="8831475"/>
            <a:ext cx="3038528" cy="466513"/>
          </a:xfrm>
          <a:prstGeom prst="rect">
            <a:avLst/>
          </a:prstGeom>
        </p:spPr>
        <p:txBody>
          <a:bodyPr vert="horz" lIns="93196" tIns="46598" rIns="93196" bIns="46598" rtlCol="0" anchor="b"/>
          <a:lstStyle>
            <a:lvl1pPr algn="r">
              <a:defRPr sz="1200"/>
            </a:lvl1pPr>
          </a:lstStyle>
          <a:p>
            <a:fld id="{7057FDE8-FF74-4E60-80F6-EE4BB1456241}" type="slidenum">
              <a:rPr lang="en-US" smtClean="0"/>
              <a:t>‹#›</a:t>
            </a:fld>
            <a:endParaRPr lang="en-US"/>
          </a:p>
        </p:txBody>
      </p:sp>
    </p:spTree>
    <p:extLst>
      <p:ext uri="{BB962C8B-B14F-4D97-AF65-F5344CB8AC3E}">
        <p14:creationId xmlns:p14="http://schemas.microsoft.com/office/powerpoint/2010/main" val="400809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was a movement for the past 20 years or so to do away with standardized testing in the United States.  What might have encouraged this movement? Perceived fairness issues, ingrained bias toward students on the margins, etc. </a:t>
            </a:r>
          </a:p>
        </p:txBody>
      </p:sp>
      <p:sp>
        <p:nvSpPr>
          <p:cNvPr id="4" name="Slide Number Placeholder 3"/>
          <p:cNvSpPr>
            <a:spLocks noGrp="1"/>
          </p:cNvSpPr>
          <p:nvPr>
            <p:ph type="sldNum" sz="quarter" idx="5"/>
          </p:nvPr>
        </p:nvSpPr>
        <p:spPr/>
        <p:txBody>
          <a:bodyPr/>
          <a:lstStyle/>
          <a:p>
            <a:fld id="{7057FDE8-FF74-4E60-80F6-EE4BB1456241}" type="slidenum">
              <a:rPr lang="en-US" smtClean="0"/>
              <a:t>2</a:t>
            </a:fld>
            <a:endParaRPr lang="en-US"/>
          </a:p>
        </p:txBody>
      </p:sp>
    </p:spTree>
    <p:extLst>
      <p:ext uri="{BB962C8B-B14F-4D97-AF65-F5344CB8AC3E}">
        <p14:creationId xmlns:p14="http://schemas.microsoft.com/office/powerpoint/2010/main" val="2241593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Speaking of the Air Force Academy, there are multiple ways to gain admission to AFA.  They have a prep school, a scholarship for students who need extra support and they even consider transfer students.  Normally, students who are admitted are in the top 3% of their class, but AFA will review the rigor of the school and adjust that number if appropriate. </a:t>
            </a:r>
          </a:p>
        </p:txBody>
      </p:sp>
      <p:sp>
        <p:nvSpPr>
          <p:cNvPr id="4" name="Slide Number Placeholder 3"/>
          <p:cNvSpPr>
            <a:spLocks noGrp="1"/>
          </p:cNvSpPr>
          <p:nvPr>
            <p:ph type="sldNum" sz="quarter" idx="5"/>
          </p:nvPr>
        </p:nvSpPr>
        <p:spPr/>
        <p:txBody>
          <a:bodyPr/>
          <a:lstStyle/>
          <a:p>
            <a:fld id="{7057FDE8-FF74-4E60-80F6-EE4BB1456241}" type="slidenum">
              <a:rPr lang="en-US" smtClean="0"/>
              <a:t>3</a:t>
            </a:fld>
            <a:endParaRPr lang="en-US"/>
          </a:p>
        </p:txBody>
      </p:sp>
    </p:spTree>
    <p:extLst>
      <p:ext uri="{BB962C8B-B14F-4D97-AF65-F5344CB8AC3E}">
        <p14:creationId xmlns:p14="http://schemas.microsoft.com/office/powerpoint/2010/main" val="2224513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schools can admit subject to Senior year grades.  Also, most Admissions folks would rather see a strong GPA and resume, with lower scores than high test scores and low GPA.  Why? </a:t>
            </a:r>
          </a:p>
        </p:txBody>
      </p:sp>
      <p:sp>
        <p:nvSpPr>
          <p:cNvPr id="4" name="Slide Number Placeholder 3"/>
          <p:cNvSpPr>
            <a:spLocks noGrp="1"/>
          </p:cNvSpPr>
          <p:nvPr>
            <p:ph type="sldNum" sz="quarter" idx="10"/>
          </p:nvPr>
        </p:nvSpPr>
        <p:spPr/>
        <p:txBody>
          <a:bodyPr/>
          <a:lstStyle/>
          <a:p>
            <a:pPr defTabSz="931956">
              <a:defRPr/>
            </a:pPr>
            <a:fld id="{A73B3D82-F374-465A-9750-17CAB8F211BF}" type="slidenum">
              <a:rPr lang="en-US">
                <a:solidFill>
                  <a:prstClr val="black"/>
                </a:solidFill>
                <a:latin typeface="Calibri" panose="020F0502020204030204"/>
              </a:rPr>
              <a:pPr defTabSz="931956">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246893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956">
              <a:defRPr/>
            </a:pPr>
            <a:fld id="{A73B3D82-F374-465A-9750-17CAB8F211BF}" type="slidenum">
              <a:rPr lang="en-US">
                <a:solidFill>
                  <a:prstClr val="black"/>
                </a:solidFill>
                <a:latin typeface="Calibri" panose="020F0502020204030204"/>
              </a:rPr>
              <a:pPr defTabSz="931956">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08347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Private schools will send information- they are tuition-driven, so will want to recruit as many students as possible. </a:t>
            </a:r>
          </a:p>
        </p:txBody>
      </p:sp>
      <p:sp>
        <p:nvSpPr>
          <p:cNvPr id="4" name="Slide Number Placeholder 3"/>
          <p:cNvSpPr>
            <a:spLocks noGrp="1"/>
          </p:cNvSpPr>
          <p:nvPr>
            <p:ph type="sldNum" sz="quarter" idx="5"/>
          </p:nvPr>
        </p:nvSpPr>
        <p:spPr/>
        <p:txBody>
          <a:bodyPr/>
          <a:lstStyle/>
          <a:p>
            <a:fld id="{7057FDE8-FF74-4E60-80F6-EE4BB1456241}" type="slidenum">
              <a:rPr lang="en-US" smtClean="0"/>
              <a:t>6</a:t>
            </a:fld>
            <a:endParaRPr lang="en-US"/>
          </a:p>
        </p:txBody>
      </p:sp>
    </p:spTree>
    <p:extLst>
      <p:ext uri="{BB962C8B-B14F-4D97-AF65-F5344CB8AC3E}">
        <p14:creationId xmlns:p14="http://schemas.microsoft.com/office/powerpoint/2010/main" val="358385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57FDE8-FF74-4E60-80F6-EE4BB1456241}" type="slidenum">
              <a:rPr lang="en-US" smtClean="0"/>
              <a:t>7</a:t>
            </a:fld>
            <a:endParaRPr lang="en-US"/>
          </a:p>
        </p:txBody>
      </p:sp>
    </p:spTree>
    <p:extLst>
      <p:ext uri="{BB962C8B-B14F-4D97-AF65-F5344CB8AC3E}">
        <p14:creationId xmlns:p14="http://schemas.microsoft.com/office/powerpoint/2010/main" val="398105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956">
              <a:defRPr/>
            </a:pPr>
            <a:fld id="{A73B3D82-F374-465A-9750-17CAB8F211BF}" type="slidenum">
              <a:rPr lang="en-US">
                <a:solidFill>
                  <a:prstClr val="black"/>
                </a:solidFill>
                <a:latin typeface="Calibri" panose="020F0502020204030204"/>
              </a:rPr>
              <a:pPr defTabSz="931956">
                <a:defRPr/>
              </a:pPr>
              <a:t>13</a:t>
            </a:fld>
            <a:endParaRPr lang="en-US">
              <a:solidFill>
                <a:prstClr val="black"/>
              </a:solidFill>
              <a:latin typeface="Calibri" panose="020F0502020204030204"/>
            </a:endParaRPr>
          </a:p>
        </p:txBody>
      </p:sp>
    </p:spTree>
    <p:extLst>
      <p:ext uri="{BB962C8B-B14F-4D97-AF65-F5344CB8AC3E}">
        <p14:creationId xmlns:p14="http://schemas.microsoft.com/office/powerpoint/2010/main" val="150699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931956">
              <a:defRPr/>
            </a:pPr>
            <a:fld id="{A73B3D82-F374-465A-9750-17CAB8F211BF}" type="slidenum">
              <a:rPr lang="en-US">
                <a:solidFill>
                  <a:prstClr val="black"/>
                </a:solidFill>
                <a:latin typeface="Calibri" panose="020F0502020204030204"/>
              </a:rPr>
              <a:pPr defTabSz="931956">
                <a:defRPr/>
              </a:pPr>
              <a:t>15</a:t>
            </a:fld>
            <a:endParaRPr lang="en-US">
              <a:solidFill>
                <a:prstClr val="black"/>
              </a:solidFill>
              <a:latin typeface="Calibri" panose="020F0502020204030204"/>
            </a:endParaRPr>
          </a:p>
        </p:txBody>
      </p:sp>
    </p:spTree>
    <p:extLst>
      <p:ext uri="{BB962C8B-B14F-4D97-AF65-F5344CB8AC3E}">
        <p14:creationId xmlns:p14="http://schemas.microsoft.com/office/powerpoint/2010/main" val="334690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360D-0F70-43BB-B80A-F18CE23C23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19C0E1-C4AB-4086-A9BE-E14FD69ECC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12464F-EA5E-46F6-A254-57A9401637ED}"/>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DE74E91A-97A4-49D7-A0A3-16C862362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FF168-2C2C-4F44-AC0C-E191D76FB784}"/>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2683031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EEFC-5ECE-4DF0-9CE8-BA3785C6C3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206199-CD6E-4848-9205-366BA6368C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32205-418F-404A-B3A6-D8334528003E}"/>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0F4AB9DB-15B4-44A9-B8D8-DE8F268654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C77D57-9F70-45AC-BE33-D69F5A567EE4}"/>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106705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52FF31-1BC8-4273-B4FF-E40B610918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662148-BBD9-4310-8DD8-16599D8008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559650-3841-4B44-ACF3-F144D41800DF}"/>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11D663CF-8A35-4810-A2BC-3FDB1B5965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47262D-02C7-44B8-9D92-AE538A47537C}"/>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3041241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38576888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3107315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2820828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24081256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4114167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20800329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3787629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3553630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C887-F15C-4538-8D9D-44D788919C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A83063-880D-4886-9E9E-C25A0AC7B5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FD441A-11A9-4D52-8086-EAD3FF7138CD}"/>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5E767E6D-6E5E-4AA0-800E-2D8EF9C58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713BE2-B7D2-4C8D-B791-4363E467ACF7}"/>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956255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1957255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1165753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B14F0ABB-7368-5147-86BB-381D5278EB82}" type="datetimeFigureOut">
              <a:rPr lang="en-US" smtClean="0"/>
              <a:t>3/15/2023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85D70C98-48CA-2D4D-A08D-B7A69E6E7BE5}" type="slidenum">
              <a:rPr lang="en-US" smtClean="0"/>
              <a:t>‹#›</a:t>
            </a:fld>
            <a:endParaRPr lang="en-US"/>
          </a:p>
        </p:txBody>
      </p:sp>
    </p:spTree>
    <p:extLst>
      <p:ext uri="{BB962C8B-B14F-4D97-AF65-F5344CB8AC3E}">
        <p14:creationId xmlns:p14="http://schemas.microsoft.com/office/powerpoint/2010/main" val="1850502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2E05-5A10-4757-9F65-439A875371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A0A7A1-232C-4469-A40F-4C3B4F9027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46DF55-F1EB-469A-AB75-B8DD5FE7772B}"/>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F40FD20D-3C34-4B11-8FD4-9C0A4D7A49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62BBC-2150-4EE7-B370-22288C198AF2}"/>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3268847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52DD-6D5E-46A4-BB4D-3396ED2389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8BF9FB-FC50-4ADA-A9D4-58F4DC0409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05E7BC-97CF-490A-B4CE-65D1E3F35B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A37E3C-9322-4567-9AE1-201DE67EE0D1}"/>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6" name="Footer Placeholder 5">
            <a:extLst>
              <a:ext uri="{FF2B5EF4-FFF2-40B4-BE49-F238E27FC236}">
                <a16:creationId xmlns:a16="http://schemas.microsoft.com/office/drawing/2014/main" id="{79727C81-25E9-498B-9DDA-80107575C8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876E8D-7DE1-43F1-9406-BBD002592B0B}"/>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315716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DC51-4E15-4A05-ABF1-4C090E945E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A4FF24-B2DC-45C2-AA4C-F4E5C327EE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350CF6-E876-46DE-929B-D48E2BA1B0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D7046E-4736-4930-95ED-513BFE1271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DF7886-D9D4-426B-8E75-2D22362428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CD8230-B0A1-44E8-BAF7-023D2FAA20CE}"/>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8" name="Footer Placeholder 7">
            <a:extLst>
              <a:ext uri="{FF2B5EF4-FFF2-40B4-BE49-F238E27FC236}">
                <a16:creationId xmlns:a16="http://schemas.microsoft.com/office/drawing/2014/main" id="{1B14C232-EBD2-4831-B3C9-DC6CF62A34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22D8E7-A16B-40AF-A37C-EE13C0FAE53A}"/>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11060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925CB-61B6-4E11-999A-1C731D5104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74A66-1F4E-44B3-9249-BD4E933A7C5E}"/>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4" name="Footer Placeholder 3">
            <a:extLst>
              <a:ext uri="{FF2B5EF4-FFF2-40B4-BE49-F238E27FC236}">
                <a16:creationId xmlns:a16="http://schemas.microsoft.com/office/drawing/2014/main" id="{5D943BC6-30AC-4D1D-8858-7011D136BA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42D17-BD80-421E-BA81-C23A14A4A77F}"/>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1337441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22C313-44B9-44B1-9B4D-8C7836B4A78F}"/>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3" name="Footer Placeholder 2">
            <a:extLst>
              <a:ext uri="{FF2B5EF4-FFF2-40B4-BE49-F238E27FC236}">
                <a16:creationId xmlns:a16="http://schemas.microsoft.com/office/drawing/2014/main" id="{F8B879B2-80EC-4834-8383-8949E0B8B0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3A88CC-E590-45B1-9DE6-7989914CFBE0}"/>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88720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DC247-065E-4BB8-B0DF-85752E8B2C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AD5AB2-3B4F-41A2-B1B6-A20A9FF289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8D4B7-845C-4FE3-8DDA-95A257F55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5D800-FCB7-46B9-B007-9B8612E22744}"/>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6" name="Footer Placeholder 5">
            <a:extLst>
              <a:ext uri="{FF2B5EF4-FFF2-40B4-BE49-F238E27FC236}">
                <a16:creationId xmlns:a16="http://schemas.microsoft.com/office/drawing/2014/main" id="{B8B730D8-910A-4C76-90CC-02A9D2FEA8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85370B-95DB-48F2-9F86-6876F7DEB445}"/>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2052621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FD035-1075-4041-9A0F-0A104A36B9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487BF9-3996-4A50-8BB2-A77E238D5E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B0F38F-AAAC-4512-9616-1E54B31276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C1502B-8557-420F-AE35-C9324A41299A}"/>
              </a:ext>
            </a:extLst>
          </p:cNvPr>
          <p:cNvSpPr>
            <a:spLocks noGrp="1"/>
          </p:cNvSpPr>
          <p:nvPr>
            <p:ph type="dt" sz="half" idx="10"/>
          </p:nvPr>
        </p:nvSpPr>
        <p:spPr/>
        <p:txBody>
          <a:bodyPr/>
          <a:lstStyle/>
          <a:p>
            <a:fld id="{3F9BC5EA-DF1E-4E9F-86B4-A459569CA2D4}" type="datetimeFigureOut">
              <a:rPr lang="en-US" smtClean="0"/>
              <a:t>3/15/2023</a:t>
            </a:fld>
            <a:endParaRPr lang="en-US"/>
          </a:p>
        </p:txBody>
      </p:sp>
      <p:sp>
        <p:nvSpPr>
          <p:cNvPr id="6" name="Footer Placeholder 5">
            <a:extLst>
              <a:ext uri="{FF2B5EF4-FFF2-40B4-BE49-F238E27FC236}">
                <a16:creationId xmlns:a16="http://schemas.microsoft.com/office/drawing/2014/main" id="{CEB9610A-E2EA-45F7-A879-607361329C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D72458-C89C-4646-B5B8-4D403DA3D4EA}"/>
              </a:ext>
            </a:extLst>
          </p:cNvPr>
          <p:cNvSpPr>
            <a:spLocks noGrp="1"/>
          </p:cNvSpPr>
          <p:nvPr>
            <p:ph type="sldNum" sz="quarter" idx="12"/>
          </p:nvPr>
        </p:nvSpPr>
        <p:spPr/>
        <p:txBody>
          <a:bodyPr/>
          <a:lstStyle/>
          <a:p>
            <a:fld id="{E7012EAF-C90C-4BEE-A0F7-B0A836009460}" type="slidenum">
              <a:rPr lang="en-US" smtClean="0"/>
              <a:t>‹#›</a:t>
            </a:fld>
            <a:endParaRPr lang="en-US"/>
          </a:p>
        </p:txBody>
      </p:sp>
    </p:spTree>
    <p:extLst>
      <p:ext uri="{BB962C8B-B14F-4D97-AF65-F5344CB8AC3E}">
        <p14:creationId xmlns:p14="http://schemas.microsoft.com/office/powerpoint/2010/main" val="359070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EAE89-BBF1-49CB-8E35-8F433AF4C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776BFE4-3F3A-46CE-8942-DB35BB2B78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1CF94-121F-4A34-B4FD-09D5FB4256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9BC5EA-DF1E-4E9F-86B4-A459569CA2D4}" type="datetimeFigureOut">
              <a:rPr lang="en-US" smtClean="0"/>
              <a:t>3/15/2023</a:t>
            </a:fld>
            <a:endParaRPr lang="en-US"/>
          </a:p>
        </p:txBody>
      </p:sp>
      <p:sp>
        <p:nvSpPr>
          <p:cNvPr id="5" name="Footer Placeholder 4">
            <a:extLst>
              <a:ext uri="{FF2B5EF4-FFF2-40B4-BE49-F238E27FC236}">
                <a16:creationId xmlns:a16="http://schemas.microsoft.com/office/drawing/2014/main" id="{BAE41553-D620-4B70-BEC1-D6C75EBFEF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77738F-85ED-42D1-A5BA-C0341C3405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12EAF-C90C-4BEE-A0F7-B0A836009460}" type="slidenum">
              <a:rPr lang="en-US" smtClean="0"/>
              <a:t>‹#›</a:t>
            </a:fld>
            <a:endParaRPr lang="en-US"/>
          </a:p>
        </p:txBody>
      </p:sp>
    </p:spTree>
    <p:extLst>
      <p:ext uri="{BB962C8B-B14F-4D97-AF65-F5344CB8AC3E}">
        <p14:creationId xmlns:p14="http://schemas.microsoft.com/office/powerpoint/2010/main" val="180446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96795" y="6405777"/>
            <a:ext cx="741405"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70C98-48CA-2D4D-A08D-B7A69E6E7BE5}" type="slidenum">
              <a:rPr lang="en-US" smtClean="0"/>
              <a:pPr/>
              <a:t>‹#›</a:t>
            </a:fld>
            <a:endParaRPr lang="en-US" dirty="0"/>
          </a:p>
        </p:txBody>
      </p:sp>
      <p:sp>
        <p:nvSpPr>
          <p:cNvPr id="4" name="TextBox 3"/>
          <p:cNvSpPr txBox="1"/>
          <p:nvPr userDrawn="1"/>
        </p:nvSpPr>
        <p:spPr>
          <a:xfrm>
            <a:off x="10972800" y="0"/>
            <a:ext cx="1219200" cy="323165"/>
          </a:xfrm>
          <a:prstGeom prst="rect">
            <a:avLst/>
          </a:prstGeom>
          <a:noFill/>
        </p:spPr>
        <p:txBody>
          <a:bodyPr wrap="square" rtlCol="0">
            <a:spAutoFit/>
          </a:bodyPr>
          <a:lstStyle/>
          <a:p>
            <a:r>
              <a:rPr lang="en-US" sz="1500" i="1" dirty="0">
                <a:solidFill>
                  <a:schemeClr val="bg1">
                    <a:lumMod val="65000"/>
                  </a:schemeClr>
                </a:solidFill>
              </a:rPr>
              <a:t>03/17/2020</a:t>
            </a:r>
          </a:p>
        </p:txBody>
      </p:sp>
    </p:spTree>
    <p:extLst>
      <p:ext uri="{BB962C8B-B14F-4D97-AF65-F5344CB8AC3E}">
        <p14:creationId xmlns:p14="http://schemas.microsoft.com/office/powerpoint/2010/main" val="2070326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Trebuchet MS" charset="0"/>
          <a:ea typeface="Trebuchet MS" charset="0"/>
          <a:cs typeface="Trebuchet MS"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Trebuchet MS" charset="0"/>
          <a:ea typeface="Trebuchet MS" charset="0"/>
          <a:cs typeface="Trebuchet MS"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Trebuchet MS" charset="0"/>
          <a:ea typeface="Trebuchet MS" charset="0"/>
          <a:cs typeface="Trebuchet MS"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Trebuchet MS" charset="0"/>
          <a:ea typeface="Trebuchet MS" charset="0"/>
          <a:cs typeface="Trebuchet MS"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Trebuchet MS" charset="0"/>
          <a:ea typeface="Trebuchet MS" charset="0"/>
          <a:cs typeface="Trebuchet M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6509" y="2794150"/>
            <a:ext cx="9144000" cy="2898274"/>
          </a:xfrm>
        </p:spPr>
        <p:txBody>
          <a:bodyPr>
            <a:normAutofit fontScale="90000"/>
          </a:bodyPr>
          <a:lstStyle/>
          <a:p>
            <a:pPr algn="r"/>
            <a:br>
              <a:rPr lang="en-US" b="1" dirty="0"/>
            </a:br>
            <a:br>
              <a:rPr lang="en-US" b="1" dirty="0"/>
            </a:br>
            <a:br>
              <a:rPr lang="en-US" b="1" dirty="0"/>
            </a:br>
            <a:br>
              <a:rPr lang="en-US" b="1" dirty="0"/>
            </a:br>
            <a:br>
              <a:rPr lang="en-US" b="1" dirty="0"/>
            </a:br>
            <a:r>
              <a:rPr lang="en-US" sz="7300" b="1" dirty="0"/>
              <a:t>10 Things </a:t>
            </a:r>
            <a:r>
              <a:rPr lang="en-US" b="1" dirty="0"/>
              <a:t>to Know About How Colleges Use Admissions Tests*</a:t>
            </a:r>
            <a:br>
              <a:rPr lang="en-US" b="1" dirty="0"/>
            </a:br>
            <a:endParaRPr lang="en-US" b="1" dirty="0"/>
          </a:p>
        </p:txBody>
      </p:sp>
      <p:pic>
        <p:nvPicPr>
          <p:cNvPr id="4" name="Picture 6">
            <a:extLst>
              <a:ext uri="{FF2B5EF4-FFF2-40B4-BE49-F238E27FC236}">
                <a16:creationId xmlns:a16="http://schemas.microsoft.com/office/drawing/2014/main" id="{B3B95E09-2DCD-4407-AF27-98E91A25EDF8}"/>
              </a:ext>
            </a:extLst>
          </p:cNvPr>
          <p:cNvPicPr>
            <a:picLocks noChangeAspect="1"/>
          </p:cNvPicPr>
          <p:nvPr/>
        </p:nvPicPr>
        <p:blipFill>
          <a:blip r:embed="rId2"/>
          <a:stretch>
            <a:fillRect/>
          </a:stretch>
        </p:blipFill>
        <p:spPr>
          <a:xfrm>
            <a:off x="1193774" y="802008"/>
            <a:ext cx="7430218" cy="1676727"/>
          </a:xfrm>
          <a:prstGeom prst="rect">
            <a:avLst/>
          </a:prstGeom>
        </p:spPr>
      </p:pic>
      <p:sp>
        <p:nvSpPr>
          <p:cNvPr id="5" name="TextBox 4">
            <a:extLst>
              <a:ext uri="{FF2B5EF4-FFF2-40B4-BE49-F238E27FC236}">
                <a16:creationId xmlns:a16="http://schemas.microsoft.com/office/drawing/2014/main" id="{8DD109DC-E628-E95B-8B7E-8F6D39EEF8F0}"/>
              </a:ext>
            </a:extLst>
          </p:cNvPr>
          <p:cNvSpPr txBox="1"/>
          <p:nvPr/>
        </p:nvSpPr>
        <p:spPr>
          <a:xfrm>
            <a:off x="1193774" y="5527964"/>
            <a:ext cx="9806735" cy="369332"/>
          </a:xfrm>
          <a:prstGeom prst="rect">
            <a:avLst/>
          </a:prstGeom>
          <a:noFill/>
        </p:spPr>
        <p:txBody>
          <a:bodyPr wrap="square" rtlCol="0">
            <a:spAutoFit/>
          </a:bodyPr>
          <a:lstStyle/>
          <a:p>
            <a:r>
              <a:rPr lang="en-US" dirty="0"/>
              <a:t>*From “8 Things to Know About How Colleges Use Admissions Tests” by the College Board Big Future</a:t>
            </a:r>
          </a:p>
        </p:txBody>
      </p:sp>
    </p:spTree>
    <p:extLst>
      <p:ext uri="{BB962C8B-B14F-4D97-AF65-F5344CB8AC3E}">
        <p14:creationId xmlns:p14="http://schemas.microsoft.com/office/powerpoint/2010/main" val="1662266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D200-ABFC-4713-A155-9844CFDB615E}"/>
              </a:ext>
            </a:extLst>
          </p:cNvPr>
          <p:cNvSpPr>
            <a:spLocks noGrp="1"/>
          </p:cNvSpPr>
          <p:nvPr>
            <p:ph type="title"/>
          </p:nvPr>
        </p:nvSpPr>
        <p:spPr/>
        <p:txBody>
          <a:bodyPr/>
          <a:lstStyle/>
          <a:p>
            <a:r>
              <a:rPr lang="en-US" b="1" i="0" dirty="0">
                <a:solidFill>
                  <a:srgbClr val="1E1E1E"/>
                </a:solidFill>
                <a:effectLst/>
                <a:latin typeface="Roboto" panose="02000000000000000000" pitchFamily="2" charset="0"/>
              </a:rPr>
              <a:t>8. Colleges Consider Multiple Scores in Different Ways</a:t>
            </a:r>
            <a:endParaRPr lang="en-US" b="1" dirty="0"/>
          </a:p>
        </p:txBody>
      </p:sp>
      <p:sp>
        <p:nvSpPr>
          <p:cNvPr id="3" name="Content Placeholder 2">
            <a:extLst>
              <a:ext uri="{FF2B5EF4-FFF2-40B4-BE49-F238E27FC236}">
                <a16:creationId xmlns:a16="http://schemas.microsoft.com/office/drawing/2014/main" id="{BF68F445-684D-4C1D-8FF9-1991BA1787C5}"/>
              </a:ext>
            </a:extLst>
          </p:cNvPr>
          <p:cNvSpPr>
            <a:spLocks noGrp="1"/>
          </p:cNvSpPr>
          <p:nvPr>
            <p:ph idx="1"/>
          </p:nvPr>
        </p:nvSpPr>
        <p:spPr/>
        <p:txBody>
          <a:bodyPr>
            <a:normAutofit/>
          </a:bodyPr>
          <a:lstStyle/>
          <a:p>
            <a:pPr marL="0" indent="0" algn="l">
              <a:buNone/>
            </a:pPr>
            <a:r>
              <a:rPr lang="en-US" sz="3200" b="1" i="0" dirty="0">
                <a:solidFill>
                  <a:srgbClr val="1E1E1E"/>
                </a:solidFill>
                <a:effectLst/>
                <a:latin typeface="Roboto" panose="02000000000000000000" pitchFamily="2" charset="0"/>
              </a:rPr>
              <a:t>You decide who sees your scores, because you’re in charge of sending them. If you take the SAT or ACT  more than once, you can often choose to send only your best scores. But each college sets its own policy for how it uses multiple scores:</a:t>
            </a:r>
          </a:p>
          <a:p>
            <a:pPr algn="l">
              <a:buFont typeface="Arial" panose="020B0604020202020204" pitchFamily="34" charset="0"/>
              <a:buChar char="•"/>
            </a:pPr>
            <a:r>
              <a:rPr lang="en-US" sz="3200" b="1" i="0" dirty="0">
                <a:solidFill>
                  <a:srgbClr val="1E1E1E"/>
                </a:solidFill>
                <a:effectLst/>
                <a:latin typeface="Roboto" panose="02000000000000000000" pitchFamily="2" charset="0"/>
              </a:rPr>
              <a:t>Some colleges look at your highest combined scores from one test date.</a:t>
            </a:r>
          </a:p>
          <a:p>
            <a:pPr algn="l">
              <a:buFont typeface="Arial" panose="020B0604020202020204" pitchFamily="34" charset="0"/>
              <a:buChar char="•"/>
            </a:pPr>
            <a:r>
              <a:rPr lang="en-US" sz="3200" b="1" i="0" dirty="0">
                <a:solidFill>
                  <a:srgbClr val="1E1E1E"/>
                </a:solidFill>
                <a:effectLst/>
                <a:latin typeface="Roboto" panose="02000000000000000000" pitchFamily="2" charset="0"/>
              </a:rPr>
              <a:t>Some colleges accept your highest section scores from any day you tested.</a:t>
            </a:r>
          </a:p>
          <a:p>
            <a:endParaRPr lang="en-US" sz="3600" dirty="0"/>
          </a:p>
        </p:txBody>
      </p:sp>
    </p:spTree>
    <p:extLst>
      <p:ext uri="{BB962C8B-B14F-4D97-AF65-F5344CB8AC3E}">
        <p14:creationId xmlns:p14="http://schemas.microsoft.com/office/powerpoint/2010/main" val="2028436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BEAD-2FFA-4678-8CAE-856505860377}"/>
              </a:ext>
            </a:extLst>
          </p:cNvPr>
          <p:cNvSpPr>
            <a:spLocks noGrp="1"/>
          </p:cNvSpPr>
          <p:nvPr>
            <p:ph type="title"/>
          </p:nvPr>
        </p:nvSpPr>
        <p:spPr/>
        <p:txBody>
          <a:bodyPr/>
          <a:lstStyle/>
          <a:p>
            <a:r>
              <a:rPr lang="en-US" b="1" i="0" dirty="0">
                <a:solidFill>
                  <a:srgbClr val="1E1E1E"/>
                </a:solidFill>
                <a:effectLst/>
                <a:latin typeface="Roboto" panose="02000000000000000000" pitchFamily="2" charset="0"/>
              </a:rPr>
              <a:t>9. Get More Information</a:t>
            </a:r>
            <a:endParaRPr lang="en-US" b="1" dirty="0"/>
          </a:p>
        </p:txBody>
      </p:sp>
      <p:sp>
        <p:nvSpPr>
          <p:cNvPr id="4" name="Content Placeholder 3">
            <a:extLst>
              <a:ext uri="{FF2B5EF4-FFF2-40B4-BE49-F238E27FC236}">
                <a16:creationId xmlns:a16="http://schemas.microsoft.com/office/drawing/2014/main" id="{A6360622-8A59-9557-5C97-5C4D0A6C1ADC}"/>
              </a:ext>
            </a:extLst>
          </p:cNvPr>
          <p:cNvSpPr>
            <a:spLocks noGrp="1"/>
          </p:cNvSpPr>
          <p:nvPr>
            <p:ph idx="1"/>
          </p:nvPr>
        </p:nvSpPr>
        <p:spPr/>
        <p:txBody>
          <a:bodyPr>
            <a:normAutofit/>
          </a:bodyPr>
          <a:lstStyle/>
          <a:p>
            <a:pPr marL="0" indent="0">
              <a:buNone/>
            </a:pPr>
            <a:r>
              <a:rPr lang="en-US" sz="3600" b="1" i="0" dirty="0">
                <a:solidFill>
                  <a:srgbClr val="1E1E1E"/>
                </a:solidFill>
                <a:effectLst/>
                <a:latin typeface="Roboto" panose="02000000000000000000" pitchFamily="2" charset="0"/>
              </a:rPr>
              <a:t>Every admission policy is different. Use trusted sources to do research before you apply. You can use </a:t>
            </a:r>
            <a:r>
              <a:rPr lang="en-US" sz="3600" b="1" dirty="0">
                <a:solidFill>
                  <a:srgbClr val="1E1E1E"/>
                </a:solidFill>
                <a:latin typeface="Roboto" panose="02000000000000000000" pitchFamily="2" charset="0"/>
              </a:rPr>
              <a:t>c</a:t>
            </a:r>
            <a:r>
              <a:rPr lang="en-US" sz="3600" b="1" i="0" dirty="0">
                <a:solidFill>
                  <a:srgbClr val="1E1E1E"/>
                </a:solidFill>
                <a:effectLst/>
                <a:latin typeface="Roboto" panose="02000000000000000000" pitchFamily="2" charset="0"/>
              </a:rPr>
              <a:t>ollege searches to find a college’s test score-use policy and score ranges — just visit the Admissions-Undergraduate Application area of any college’s profile. Or check out a college</a:t>
            </a:r>
            <a:r>
              <a:rPr lang="en-US" sz="3600" b="1" dirty="0">
                <a:solidFill>
                  <a:srgbClr val="1E1E1E"/>
                </a:solidFill>
                <a:latin typeface="Roboto" panose="02000000000000000000" pitchFamily="2" charset="0"/>
              </a:rPr>
              <a:t> </a:t>
            </a:r>
            <a:r>
              <a:rPr lang="en-US" sz="3600" b="1" i="0" dirty="0">
                <a:solidFill>
                  <a:srgbClr val="1E1E1E"/>
                </a:solidFill>
                <a:effectLst/>
                <a:latin typeface="Roboto" panose="02000000000000000000" pitchFamily="2" charset="0"/>
              </a:rPr>
              <a:t> search website (College Board) to learn about  score-use policy and score ranges.</a:t>
            </a:r>
            <a:endParaRPr lang="en-US" sz="3600" b="1" dirty="0"/>
          </a:p>
        </p:txBody>
      </p:sp>
    </p:spTree>
    <p:extLst>
      <p:ext uri="{BB962C8B-B14F-4D97-AF65-F5344CB8AC3E}">
        <p14:creationId xmlns:p14="http://schemas.microsoft.com/office/powerpoint/2010/main" val="3389216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5480F-47C4-4B7F-854C-C514B3FE6647}"/>
              </a:ext>
            </a:extLst>
          </p:cNvPr>
          <p:cNvSpPr>
            <a:spLocks noGrp="1"/>
          </p:cNvSpPr>
          <p:nvPr>
            <p:ph type="title"/>
          </p:nvPr>
        </p:nvSpPr>
        <p:spPr/>
        <p:txBody>
          <a:bodyPr/>
          <a:lstStyle/>
          <a:p>
            <a:r>
              <a:rPr lang="en-US" b="1" dirty="0"/>
              <a:t>10. Other Advantages of Test Prep</a:t>
            </a:r>
          </a:p>
        </p:txBody>
      </p:sp>
      <p:sp>
        <p:nvSpPr>
          <p:cNvPr id="3" name="Content Placeholder 2">
            <a:extLst>
              <a:ext uri="{FF2B5EF4-FFF2-40B4-BE49-F238E27FC236}">
                <a16:creationId xmlns:a16="http://schemas.microsoft.com/office/drawing/2014/main" id="{C2426CB4-3507-49BD-825E-94387B4D4F57}"/>
              </a:ext>
            </a:extLst>
          </p:cNvPr>
          <p:cNvSpPr>
            <a:spLocks noGrp="1"/>
          </p:cNvSpPr>
          <p:nvPr>
            <p:ph idx="1"/>
          </p:nvPr>
        </p:nvSpPr>
        <p:spPr/>
        <p:txBody>
          <a:bodyPr>
            <a:normAutofit/>
          </a:bodyPr>
          <a:lstStyle/>
          <a:p>
            <a:r>
              <a:rPr lang="en-US" sz="3600" b="1" dirty="0"/>
              <a:t>Students learn to persevere and overcome obstacles by persevering and overcoming obstacles. </a:t>
            </a:r>
          </a:p>
          <a:p>
            <a:r>
              <a:rPr lang="en-US" sz="3600" b="1" dirty="0"/>
              <a:t>Building confidence in one area often translates to other areas</a:t>
            </a:r>
          </a:p>
          <a:p>
            <a:r>
              <a:rPr lang="en-US" sz="3600" b="1" dirty="0"/>
              <a:t>Skill building in academic areas on test translate to early college skills (especially in math and reading)</a:t>
            </a:r>
          </a:p>
          <a:p>
            <a:endParaRPr lang="en-US" sz="3600" b="1" dirty="0"/>
          </a:p>
        </p:txBody>
      </p:sp>
    </p:spTree>
    <p:extLst>
      <p:ext uri="{BB962C8B-B14F-4D97-AF65-F5344CB8AC3E}">
        <p14:creationId xmlns:p14="http://schemas.microsoft.com/office/powerpoint/2010/main" val="3283666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924BFA1-9BA4-4EC6-899D-28DB5E2F7019}"/>
              </a:ext>
            </a:extLst>
          </p:cNvPr>
          <p:cNvPicPr>
            <a:picLocks noChangeAspect="1"/>
          </p:cNvPicPr>
          <p:nvPr/>
        </p:nvPicPr>
        <p:blipFill>
          <a:blip r:embed="rId3"/>
          <a:stretch>
            <a:fillRect/>
          </a:stretch>
        </p:blipFill>
        <p:spPr>
          <a:xfrm>
            <a:off x="5170469" y="4401945"/>
            <a:ext cx="1436025" cy="1436025"/>
          </a:xfrm>
          <a:prstGeom prst="rect">
            <a:avLst/>
          </a:prstGeom>
        </p:spPr>
      </p:pic>
      <p:sp>
        <p:nvSpPr>
          <p:cNvPr id="5" name="TextBox 4">
            <a:extLst>
              <a:ext uri="{FF2B5EF4-FFF2-40B4-BE49-F238E27FC236}">
                <a16:creationId xmlns:a16="http://schemas.microsoft.com/office/drawing/2014/main" id="{9059D2BE-0A2C-4B64-A44A-4FD338827FA3}"/>
              </a:ext>
            </a:extLst>
          </p:cNvPr>
          <p:cNvSpPr txBox="1"/>
          <p:nvPr/>
        </p:nvSpPr>
        <p:spPr>
          <a:xfrm>
            <a:off x="4691052" y="2702793"/>
            <a:ext cx="2394857" cy="60016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and</a:t>
            </a:r>
          </a:p>
        </p:txBody>
      </p:sp>
      <p:sp>
        <p:nvSpPr>
          <p:cNvPr id="7" name="TextBox 6">
            <a:extLst>
              <a:ext uri="{FF2B5EF4-FFF2-40B4-BE49-F238E27FC236}">
                <a16:creationId xmlns:a16="http://schemas.microsoft.com/office/drawing/2014/main" id="{464D74E2-59F4-4145-9179-1380EE8589DE}"/>
              </a:ext>
            </a:extLst>
          </p:cNvPr>
          <p:cNvSpPr txBox="1"/>
          <p:nvPr/>
        </p:nvSpPr>
        <p:spPr>
          <a:xfrm>
            <a:off x="7348846" y="2402711"/>
            <a:ext cx="333497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Know the content!</a:t>
            </a:r>
            <a:endParaRPr kumimoji="0" lang="en-US"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8" name="Thought Bubble: Cloud 7">
            <a:extLst>
              <a:ext uri="{FF2B5EF4-FFF2-40B4-BE49-F238E27FC236}">
                <a16:creationId xmlns:a16="http://schemas.microsoft.com/office/drawing/2014/main" id="{D0D263BD-8638-434A-A0DC-47CA81C8E7D1}"/>
              </a:ext>
            </a:extLst>
          </p:cNvPr>
          <p:cNvSpPr/>
          <p:nvPr/>
        </p:nvSpPr>
        <p:spPr>
          <a:xfrm rot="5400000">
            <a:off x="7663620" y="955608"/>
            <a:ext cx="2705420" cy="4007429"/>
          </a:xfrm>
          <a:prstGeom prst="cloudCallout">
            <a:avLst>
              <a:gd name="adj1" fmla="val 57756"/>
              <a:gd name="adj2" fmla="val 53754"/>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C00000"/>
              </a:solidFill>
              <a:effectLst/>
              <a:uLnTx/>
              <a:uFillTx/>
              <a:latin typeface="Century Gothic" panose="020F0302020204030204"/>
              <a:ea typeface="+mn-ea"/>
              <a:cs typeface="+mn-cs"/>
            </a:endParaRPr>
          </a:p>
        </p:txBody>
      </p:sp>
      <p:sp>
        <p:nvSpPr>
          <p:cNvPr id="10" name="TextBox 9">
            <a:extLst>
              <a:ext uri="{FF2B5EF4-FFF2-40B4-BE49-F238E27FC236}">
                <a16:creationId xmlns:a16="http://schemas.microsoft.com/office/drawing/2014/main" id="{B1619FB8-651F-45B0-8447-AB72CBB02DA3}"/>
              </a:ext>
            </a:extLst>
          </p:cNvPr>
          <p:cNvSpPr txBox="1"/>
          <p:nvPr/>
        </p:nvSpPr>
        <p:spPr>
          <a:xfrm>
            <a:off x="1134879" y="2598334"/>
            <a:ext cx="3437164" cy="1200329"/>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Know the</a:t>
            </a:r>
            <a:endParaRPr kumimoji="0" lang="en-US" sz="3600" b="0" i="0" u="none" strike="noStrike" kern="1200" cap="none" spc="0" normalizeH="0" baseline="0" noProof="0" dirty="0">
              <a:ln>
                <a:noFill/>
              </a:ln>
              <a:solidFill>
                <a:srgbClr val="000000"/>
              </a:solidFill>
              <a:effectLst/>
              <a:uLnTx/>
              <a:uFillTx/>
              <a:latin typeface="Century Gothic" panose="020B050202020202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Century Gothic" panose="020B0502020202020204" pitchFamily="34" charset="0"/>
                <a:ea typeface="+mn-ea"/>
                <a:cs typeface="+mn-cs"/>
              </a:rPr>
              <a:t>Tools!</a:t>
            </a:r>
          </a:p>
        </p:txBody>
      </p:sp>
      <p:sp>
        <p:nvSpPr>
          <p:cNvPr id="11" name="Title 1">
            <a:extLst>
              <a:ext uri="{FF2B5EF4-FFF2-40B4-BE49-F238E27FC236}">
                <a16:creationId xmlns:a16="http://schemas.microsoft.com/office/drawing/2014/main" id="{1B71D8B6-CCC0-4720-9C60-D44CFF46C2BA}"/>
              </a:ext>
            </a:extLst>
          </p:cNvPr>
          <p:cNvSpPr txBox="1">
            <a:spLocks/>
          </p:cNvSpPr>
          <p:nvPr/>
        </p:nvSpPr>
        <p:spPr>
          <a:xfrm>
            <a:off x="1039091" y="746557"/>
            <a:ext cx="10224654" cy="857250"/>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prstClr val="black"/>
                </a:solidFill>
                <a:effectLst/>
                <a:uLnTx/>
                <a:uFillTx/>
                <a:latin typeface="Century Gothic" charset="0"/>
                <a:ea typeface="Century Gothic" charset="0"/>
                <a:cs typeface="Century Gothic" charset="0"/>
              </a:rPr>
              <a:t>Questions and Discussion</a:t>
            </a:r>
          </a:p>
        </p:txBody>
      </p:sp>
      <p:sp>
        <p:nvSpPr>
          <p:cNvPr id="12" name="Thought Bubble: Cloud 11">
            <a:extLst>
              <a:ext uri="{FF2B5EF4-FFF2-40B4-BE49-F238E27FC236}">
                <a16:creationId xmlns:a16="http://schemas.microsoft.com/office/drawing/2014/main" id="{81BD69EF-E99B-4238-BC38-026A9BE2F0D7}"/>
              </a:ext>
            </a:extLst>
          </p:cNvPr>
          <p:cNvSpPr/>
          <p:nvPr/>
        </p:nvSpPr>
        <p:spPr>
          <a:xfrm>
            <a:off x="942573" y="1995054"/>
            <a:ext cx="3821776" cy="2406891"/>
          </a:xfrm>
          <a:prstGeom prst="cloudCallout">
            <a:avLst>
              <a:gd name="adj1" fmla="val 55529"/>
              <a:gd name="adj2" fmla="val 54010"/>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C00000"/>
              </a:solidFill>
              <a:effectLst/>
              <a:uLnTx/>
              <a:uFillTx/>
              <a:latin typeface="Century Gothic" panose="020F0302020204030204"/>
              <a:ea typeface="+mn-ea"/>
              <a:cs typeface="+mn-cs"/>
            </a:endParaRPr>
          </a:p>
        </p:txBody>
      </p:sp>
    </p:spTree>
    <p:extLst>
      <p:ext uri="{BB962C8B-B14F-4D97-AF65-F5344CB8AC3E}">
        <p14:creationId xmlns:p14="http://schemas.microsoft.com/office/powerpoint/2010/main" val="375971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10" fill="hold"/>
                                        <p:tgtEl>
                                          <p:spTgt spid="10">
                                            <p:txEl>
                                              <p:pRg st="1" end="1"/>
                                            </p:txEl>
                                          </p:spTgt>
                                        </p:tgtEl>
                                        <p:attrNameLst>
                                          <p:attrName>style.color</p:attrName>
                                        </p:attrNameLst>
                                      </p:cBhvr>
                                      <p:to>
                                        <a:srgbClr val="4472C4"/>
                                      </p:to>
                                    </p:animClr>
                                    <p:animClr clrSpc="rgb" dir="cw">
                                      <p:cBhvr>
                                        <p:cTn id="7" dur="10" fill="hold"/>
                                        <p:tgtEl>
                                          <p:spTgt spid="10">
                                            <p:txEl>
                                              <p:pRg st="1" end="1"/>
                                            </p:txEl>
                                          </p:spTgt>
                                        </p:tgtEl>
                                        <p:attrNameLst>
                                          <p:attrName>fillcolor</p:attrName>
                                        </p:attrNameLst>
                                      </p:cBhvr>
                                      <p:to>
                                        <a:srgbClr val="4472C4"/>
                                      </p:to>
                                    </p:animClr>
                                    <p:set>
                                      <p:cBhvr>
                                        <p:cTn id="8" dur="10" fill="hold"/>
                                        <p:tgtEl>
                                          <p:spTgt spid="10">
                                            <p:txEl>
                                              <p:pRg st="1" end="1"/>
                                            </p:txEl>
                                          </p:spTgt>
                                        </p:tgtEl>
                                        <p:attrNameLst>
                                          <p:attrName>fill.type</p:attrName>
                                        </p:attrNameLst>
                                      </p:cBhvr>
                                      <p:to>
                                        <p:strVal val="solid"/>
                                      </p:to>
                                    </p:set>
                                    <p:set>
                                      <p:cBhvr>
                                        <p:cTn id="9" dur="10" fill="hold"/>
                                        <p:tgtEl>
                                          <p:spTgt spid="10">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8B2BFF-CF65-4AD7-9ECA-00E2660F302B}"/>
              </a:ext>
            </a:extLst>
          </p:cNvPr>
          <p:cNvSpPr>
            <a:spLocks noGrp="1"/>
          </p:cNvSpPr>
          <p:nvPr>
            <p:ph type="title"/>
          </p:nvPr>
        </p:nvSpPr>
        <p:spPr>
          <a:xfrm>
            <a:off x="838200" y="2766218"/>
            <a:ext cx="10515600" cy="2903062"/>
          </a:xfrm>
        </p:spPr>
        <p:txBody>
          <a:bodyPr>
            <a:normAutofit fontScale="90000"/>
          </a:bodyPr>
          <a:lstStyle/>
          <a:p>
            <a:pPr algn="ctr"/>
            <a:r>
              <a:rPr lang="en-US" sz="4800" b="1" dirty="0"/>
              <a:t>Thank you!</a:t>
            </a:r>
            <a:br>
              <a:rPr lang="en-US" sz="4800" b="1" dirty="0"/>
            </a:br>
            <a:br>
              <a:rPr lang="en-US" sz="4800" b="1" dirty="0"/>
            </a:br>
            <a:r>
              <a:rPr lang="en-US" sz="4800" b="1" dirty="0"/>
              <a:t>Cindy Anderson</a:t>
            </a:r>
            <a:br>
              <a:rPr lang="en-US" sz="4800" b="1" dirty="0"/>
            </a:br>
            <a:r>
              <a:rPr lang="en-US" sz="4800" b="1" dirty="0"/>
              <a:t>Manager, CollegeDrive</a:t>
            </a:r>
            <a:br>
              <a:rPr lang="en-US" sz="4800" b="1" dirty="0"/>
            </a:br>
            <a:r>
              <a:rPr lang="en-US" sz="4800" b="1" dirty="0"/>
              <a:t>720-496-2245</a:t>
            </a:r>
            <a:br>
              <a:rPr lang="en-US" sz="4800" b="1" dirty="0"/>
            </a:br>
            <a:r>
              <a:rPr lang="en-US" sz="4800" b="1" dirty="0"/>
              <a:t>cindya@baroned.com</a:t>
            </a:r>
            <a:br>
              <a:rPr lang="en-US" sz="4800" b="1" dirty="0"/>
            </a:br>
            <a:br>
              <a:rPr lang="en-US" sz="4800" b="1" dirty="0"/>
            </a:br>
            <a:endParaRPr lang="en-US" sz="4800" b="1" dirty="0"/>
          </a:p>
        </p:txBody>
      </p:sp>
    </p:spTree>
    <p:extLst>
      <p:ext uri="{BB962C8B-B14F-4D97-AF65-F5344CB8AC3E}">
        <p14:creationId xmlns:p14="http://schemas.microsoft.com/office/powerpoint/2010/main" val="168845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1B71D8B6-CCC0-4720-9C60-D44CFF46C2BA}"/>
              </a:ext>
            </a:extLst>
          </p:cNvPr>
          <p:cNvSpPr txBox="1">
            <a:spLocks/>
          </p:cNvSpPr>
          <p:nvPr/>
        </p:nvSpPr>
        <p:spPr>
          <a:xfrm>
            <a:off x="1039091" y="746557"/>
            <a:ext cx="10224654" cy="4200820"/>
          </a:xfrm>
          <a:prstGeom prst="rect">
            <a:avLst/>
          </a:prstGeom>
        </p:spPr>
        <p:txBody>
          <a:bodyPr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prstClr val="black"/>
              </a:solidFill>
              <a:effectLst/>
              <a:uLnTx/>
              <a:uFillTx/>
              <a:latin typeface="Century Gothic" charset="0"/>
              <a:ea typeface="Century Gothic" charset="0"/>
              <a:cs typeface="Century Gothic" charset="0"/>
            </a:endParaRPr>
          </a:p>
        </p:txBody>
      </p:sp>
    </p:spTree>
    <p:extLst>
      <p:ext uri="{BB962C8B-B14F-4D97-AF65-F5344CB8AC3E}">
        <p14:creationId xmlns:p14="http://schemas.microsoft.com/office/powerpoint/2010/main" val="1668088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0F0970-FAF3-46CF-90B6-9E16A7FEDE46}"/>
              </a:ext>
            </a:extLst>
          </p:cNvPr>
          <p:cNvSpPr>
            <a:spLocks noGrp="1"/>
          </p:cNvSpPr>
          <p:nvPr>
            <p:ph type="title"/>
          </p:nvPr>
        </p:nvSpPr>
        <p:spPr/>
        <p:txBody>
          <a:bodyPr/>
          <a:lstStyle/>
          <a:p>
            <a:endParaRPr lang="en-US"/>
          </a:p>
        </p:txBody>
      </p:sp>
      <p:sp>
        <p:nvSpPr>
          <p:cNvPr id="7" name="Content Placeholder 6">
            <a:extLst>
              <a:ext uri="{FF2B5EF4-FFF2-40B4-BE49-F238E27FC236}">
                <a16:creationId xmlns:a16="http://schemas.microsoft.com/office/drawing/2014/main" id="{3EB503E8-BAF7-41D9-AD32-5DBC1F0C6D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8763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DF8E-F41F-4C71-8C60-C6E5EABD2DDB}"/>
              </a:ext>
            </a:extLst>
          </p:cNvPr>
          <p:cNvSpPr>
            <a:spLocks noGrp="1"/>
          </p:cNvSpPr>
          <p:nvPr>
            <p:ph type="title"/>
          </p:nvPr>
        </p:nvSpPr>
        <p:spPr>
          <a:xfrm>
            <a:off x="838200" y="249315"/>
            <a:ext cx="10515600" cy="1325563"/>
          </a:xfrm>
        </p:spPr>
        <p:txBody>
          <a:bodyPr/>
          <a:lstStyle/>
          <a:p>
            <a:r>
              <a:rPr lang="en-US" b="1" dirty="0"/>
              <a:t>First…</a:t>
            </a:r>
          </a:p>
        </p:txBody>
      </p:sp>
      <p:sp>
        <p:nvSpPr>
          <p:cNvPr id="3" name="Content Placeholder 2">
            <a:extLst>
              <a:ext uri="{FF2B5EF4-FFF2-40B4-BE49-F238E27FC236}">
                <a16:creationId xmlns:a16="http://schemas.microsoft.com/office/drawing/2014/main" id="{1EB7A670-F081-473A-BD19-CF2604AC62BF}"/>
              </a:ext>
            </a:extLst>
          </p:cNvPr>
          <p:cNvSpPr>
            <a:spLocks noGrp="1"/>
          </p:cNvSpPr>
          <p:nvPr>
            <p:ph idx="1"/>
          </p:nvPr>
        </p:nvSpPr>
        <p:spPr>
          <a:xfrm>
            <a:off x="838200" y="1574878"/>
            <a:ext cx="10515600" cy="4351338"/>
          </a:xfrm>
        </p:spPr>
        <p:txBody>
          <a:bodyPr>
            <a:normAutofit lnSpcReduction="10000"/>
          </a:bodyPr>
          <a:lstStyle/>
          <a:p>
            <a:pPr marL="0" indent="0">
              <a:buNone/>
            </a:pPr>
            <a:r>
              <a:rPr lang="en-US" sz="3200" b="1" i="0">
                <a:solidFill>
                  <a:srgbClr val="1E1E1E"/>
                </a:solidFill>
                <a:effectLst/>
                <a:latin typeface="Roboto" panose="02000000000000000000" pitchFamily="2" charset="0"/>
              </a:rPr>
              <a:t>College admission </a:t>
            </a:r>
            <a:r>
              <a:rPr lang="en-US" sz="3200" b="1" i="0" dirty="0">
                <a:solidFill>
                  <a:srgbClr val="1E1E1E"/>
                </a:solidFill>
                <a:effectLst/>
                <a:latin typeface="Roboto" panose="02000000000000000000" pitchFamily="2" charset="0"/>
              </a:rPr>
              <a:t>tests, like the SAT and ACT (colleges do not have a preference), are standardized tests typically taken in your junior or senior year. Colleges use scores from these tests to help them make admission decisions. Each college has its own admission processes and policies, and they use scores differently.  During and after the pandemic, many schools have changed their test score requirements.</a:t>
            </a:r>
          </a:p>
          <a:p>
            <a:pPr marL="0" indent="0">
              <a:buNone/>
            </a:pPr>
            <a:endParaRPr lang="en-US" sz="3200" b="1" dirty="0">
              <a:solidFill>
                <a:srgbClr val="1E1E1E"/>
              </a:solidFill>
              <a:latin typeface="Roboto" panose="02000000000000000000" pitchFamily="2" charset="0"/>
            </a:endParaRPr>
          </a:p>
          <a:p>
            <a:pPr marL="0" indent="0">
              <a:buNone/>
            </a:pPr>
            <a:r>
              <a:rPr lang="en-US" sz="3200" b="1" i="0" dirty="0">
                <a:solidFill>
                  <a:srgbClr val="1E1E1E"/>
                </a:solidFill>
                <a:effectLst/>
                <a:latin typeface="Roboto" panose="02000000000000000000" pitchFamily="2" charset="0"/>
              </a:rPr>
              <a:t>Here are the facts you need to know.</a:t>
            </a:r>
            <a:endParaRPr lang="en-US" sz="4400" b="1" dirty="0"/>
          </a:p>
        </p:txBody>
      </p:sp>
    </p:spTree>
    <p:extLst>
      <p:ext uri="{BB962C8B-B14F-4D97-AF65-F5344CB8AC3E}">
        <p14:creationId xmlns:p14="http://schemas.microsoft.com/office/powerpoint/2010/main" val="2910550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69AFA44-A3C3-8E89-9B1E-08C39787B764}"/>
              </a:ext>
            </a:extLst>
          </p:cNvPr>
          <p:cNvSpPr>
            <a:spLocks noGrp="1"/>
          </p:cNvSpPr>
          <p:nvPr>
            <p:ph type="title"/>
          </p:nvPr>
        </p:nvSpPr>
        <p:spPr/>
        <p:txBody>
          <a:bodyPr/>
          <a:lstStyle/>
          <a:p>
            <a:r>
              <a:rPr lang="en-US" b="1" i="0" dirty="0">
                <a:solidFill>
                  <a:srgbClr val="1E1E1E"/>
                </a:solidFill>
                <a:effectLst/>
                <a:latin typeface="Roboto" panose="02000000000000000000" pitchFamily="2" charset="0"/>
              </a:rPr>
              <a:t>1. Most Four-Year Colleges Use Test Scores in Their Admission Decisions</a:t>
            </a:r>
            <a:endParaRPr lang="en-US" dirty="0"/>
          </a:p>
        </p:txBody>
      </p:sp>
      <p:sp>
        <p:nvSpPr>
          <p:cNvPr id="5" name="Content Placeholder 4">
            <a:extLst>
              <a:ext uri="{FF2B5EF4-FFF2-40B4-BE49-F238E27FC236}">
                <a16:creationId xmlns:a16="http://schemas.microsoft.com/office/drawing/2014/main" id="{8605F883-DA0F-BFC5-3215-680B808764CD}"/>
              </a:ext>
            </a:extLst>
          </p:cNvPr>
          <p:cNvSpPr>
            <a:spLocks noGrp="1"/>
          </p:cNvSpPr>
          <p:nvPr>
            <p:ph idx="1"/>
          </p:nvPr>
        </p:nvSpPr>
        <p:spPr/>
        <p:txBody>
          <a:bodyPr>
            <a:normAutofit/>
          </a:bodyPr>
          <a:lstStyle/>
          <a:p>
            <a:pPr marL="0" indent="0">
              <a:buNone/>
            </a:pPr>
            <a:r>
              <a:rPr lang="en-US" sz="3200" b="1" i="0" dirty="0">
                <a:solidFill>
                  <a:srgbClr val="1E1E1E"/>
                </a:solidFill>
                <a:effectLst/>
                <a:latin typeface="Roboto" panose="02000000000000000000" pitchFamily="2" charset="0"/>
              </a:rPr>
              <a:t>SAT and ACT scores help colleges compare students from different high schools. Your scores show your strengths and readiness for college work. But remember, scores are just one part of your college application, along with grades, course rigor and recommendations.</a:t>
            </a:r>
          </a:p>
          <a:p>
            <a:pPr marL="0" indent="0">
              <a:buNone/>
            </a:pPr>
            <a:r>
              <a:rPr lang="en-US" sz="3200" b="1" dirty="0">
                <a:solidFill>
                  <a:srgbClr val="1E1E1E"/>
                </a:solidFill>
                <a:latin typeface="Roboto" panose="02000000000000000000" pitchFamily="2" charset="0"/>
              </a:rPr>
              <a:t>Anecdotal information: More competitive schools will have test scores submitted. (School of Mines? 97%...Air Force Academy? All.) </a:t>
            </a:r>
            <a:endParaRPr lang="en-US" sz="3200" b="1" dirty="0"/>
          </a:p>
        </p:txBody>
      </p:sp>
    </p:spTree>
    <p:extLst>
      <p:ext uri="{BB962C8B-B14F-4D97-AF65-F5344CB8AC3E}">
        <p14:creationId xmlns:p14="http://schemas.microsoft.com/office/powerpoint/2010/main" val="29446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9162-976D-4F08-8C62-9844D7B1A4E2}"/>
              </a:ext>
            </a:extLst>
          </p:cNvPr>
          <p:cNvSpPr>
            <a:spLocks noGrp="1"/>
          </p:cNvSpPr>
          <p:nvPr>
            <p:ph type="title"/>
          </p:nvPr>
        </p:nvSpPr>
        <p:spPr/>
        <p:txBody>
          <a:bodyPr/>
          <a:lstStyle/>
          <a:p>
            <a:r>
              <a:rPr lang="en-US" b="1" i="0" dirty="0">
                <a:solidFill>
                  <a:srgbClr val="1E1E1E"/>
                </a:solidFill>
                <a:effectLst/>
                <a:latin typeface="Roboto" panose="02000000000000000000" pitchFamily="2" charset="0"/>
              </a:rPr>
              <a:t>2. Test Scores Are Not the Most Important Factor</a:t>
            </a:r>
            <a:endParaRPr lang="en-US" b="1" dirty="0"/>
          </a:p>
        </p:txBody>
      </p:sp>
      <p:sp>
        <p:nvSpPr>
          <p:cNvPr id="3" name="Content Placeholder 2">
            <a:extLst>
              <a:ext uri="{FF2B5EF4-FFF2-40B4-BE49-F238E27FC236}">
                <a16:creationId xmlns:a16="http://schemas.microsoft.com/office/drawing/2014/main" id="{4CB80C23-2DA1-4117-9C46-EEDE904C7D5F}"/>
              </a:ext>
            </a:extLst>
          </p:cNvPr>
          <p:cNvSpPr>
            <a:spLocks noGrp="1"/>
          </p:cNvSpPr>
          <p:nvPr>
            <p:ph idx="1"/>
          </p:nvPr>
        </p:nvSpPr>
        <p:spPr/>
        <p:txBody>
          <a:bodyPr>
            <a:normAutofit lnSpcReduction="10000"/>
          </a:bodyPr>
          <a:lstStyle/>
          <a:p>
            <a:pPr marL="0" indent="0">
              <a:buNone/>
            </a:pPr>
            <a:r>
              <a:rPr lang="en-US" sz="4000" b="0" i="0" dirty="0">
                <a:solidFill>
                  <a:srgbClr val="1E1E1E"/>
                </a:solidFill>
                <a:effectLst/>
                <a:latin typeface="Roboto" panose="02000000000000000000" pitchFamily="2" charset="0"/>
              </a:rPr>
              <a:t>When they use scores in admission decisions, different colleges weight the scores differently. But no matter which college you’re applying to, test scores are not the most important factor. Colleges give the most weight to your grades and the rigor of your classes. (CU Boulder, test scores and why Senior year matters)</a:t>
            </a:r>
            <a:endParaRPr lang="en-US" sz="5400" b="1" dirty="0"/>
          </a:p>
        </p:txBody>
      </p:sp>
    </p:spTree>
    <p:extLst>
      <p:ext uri="{BB962C8B-B14F-4D97-AF65-F5344CB8AC3E}">
        <p14:creationId xmlns:p14="http://schemas.microsoft.com/office/powerpoint/2010/main" val="836860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2EC8E8-3595-4348-AEF9-8A195B680E80}"/>
              </a:ext>
            </a:extLst>
          </p:cNvPr>
          <p:cNvSpPr>
            <a:spLocks noGrp="1"/>
          </p:cNvSpPr>
          <p:nvPr>
            <p:ph type="title"/>
          </p:nvPr>
        </p:nvSpPr>
        <p:spPr/>
        <p:txBody>
          <a:bodyPr>
            <a:normAutofit/>
          </a:bodyPr>
          <a:lstStyle/>
          <a:p>
            <a:r>
              <a:rPr lang="en-US" sz="4000" b="1" dirty="0">
                <a:solidFill>
                  <a:srgbClr val="1E1E1E"/>
                </a:solidFill>
                <a:latin typeface="Roboto" panose="02000000000000000000" pitchFamily="2" charset="0"/>
              </a:rPr>
              <a:t>3. </a:t>
            </a:r>
            <a:r>
              <a:rPr lang="en-US" b="1" i="0" dirty="0">
                <a:solidFill>
                  <a:srgbClr val="1E1E1E"/>
                </a:solidFill>
                <a:effectLst/>
                <a:latin typeface="Roboto" panose="02000000000000000000" pitchFamily="2" charset="0"/>
              </a:rPr>
              <a:t>Most Colleges Publish Student Test-Score Information</a:t>
            </a:r>
            <a:endParaRPr lang="en-US" b="1" dirty="0"/>
          </a:p>
        </p:txBody>
      </p:sp>
      <p:sp>
        <p:nvSpPr>
          <p:cNvPr id="9" name="Content Placeholder 8">
            <a:extLst>
              <a:ext uri="{FF2B5EF4-FFF2-40B4-BE49-F238E27FC236}">
                <a16:creationId xmlns:a16="http://schemas.microsoft.com/office/drawing/2014/main" id="{DFAC3F70-241D-4A1B-8DB1-BCD4DDFBFB78}"/>
              </a:ext>
            </a:extLst>
          </p:cNvPr>
          <p:cNvSpPr>
            <a:spLocks noGrp="1"/>
          </p:cNvSpPr>
          <p:nvPr>
            <p:ph idx="1"/>
          </p:nvPr>
        </p:nvSpPr>
        <p:spPr/>
        <p:txBody>
          <a:bodyPr>
            <a:normAutofit/>
          </a:bodyPr>
          <a:lstStyle/>
          <a:p>
            <a:pPr marL="0" indent="0">
              <a:buNone/>
            </a:pPr>
            <a:r>
              <a:rPr lang="en-US" sz="3200" b="1" i="0" dirty="0">
                <a:solidFill>
                  <a:srgbClr val="1E1E1E"/>
                </a:solidFill>
                <a:effectLst/>
                <a:latin typeface="Roboto" panose="02000000000000000000" pitchFamily="2" charset="0"/>
              </a:rPr>
              <a:t>Some colleges publish the </a:t>
            </a:r>
            <a:r>
              <a:rPr lang="en-US" sz="3200" b="1" i="0" dirty="0">
                <a:solidFill>
                  <a:srgbClr val="C00000"/>
                </a:solidFill>
                <a:effectLst/>
                <a:latin typeface="Roboto" panose="02000000000000000000" pitchFamily="2" charset="0"/>
              </a:rPr>
              <a:t>average</a:t>
            </a:r>
            <a:r>
              <a:rPr lang="en-US" sz="3200" b="1" i="0" dirty="0">
                <a:solidFill>
                  <a:srgbClr val="1E1E1E"/>
                </a:solidFill>
                <a:effectLst/>
                <a:latin typeface="Roboto" panose="02000000000000000000" pitchFamily="2" charset="0"/>
              </a:rPr>
              <a:t> scores of their students, and others show </a:t>
            </a:r>
            <a:r>
              <a:rPr lang="en-US" sz="3200" b="1" i="0" dirty="0">
                <a:solidFill>
                  <a:srgbClr val="C00000"/>
                </a:solidFill>
                <a:effectLst/>
                <a:latin typeface="Roboto" panose="02000000000000000000" pitchFamily="2" charset="0"/>
              </a:rPr>
              <a:t>ranges</a:t>
            </a:r>
            <a:r>
              <a:rPr lang="en-US" sz="3200" b="1" i="0" dirty="0">
                <a:solidFill>
                  <a:srgbClr val="1E1E1E"/>
                </a:solidFill>
                <a:effectLst/>
                <a:latin typeface="Roboto" panose="02000000000000000000" pitchFamily="2" charset="0"/>
              </a:rPr>
              <a:t>. If you’re interested in a particular college, you can see how your scores compare. But keep in mind that most colleges admit students with a wide range of scores; there are always some students who score above and some below the published scores. Think of these scores as a guide, not a cutoff.</a:t>
            </a:r>
            <a:endParaRPr lang="en-US" sz="3200" b="1" dirty="0"/>
          </a:p>
        </p:txBody>
      </p:sp>
    </p:spTree>
    <p:extLst>
      <p:ext uri="{BB962C8B-B14F-4D97-AF65-F5344CB8AC3E}">
        <p14:creationId xmlns:p14="http://schemas.microsoft.com/office/powerpoint/2010/main" val="91625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2D8D1-3A9D-4B1B-8890-8C39D48B4B19}"/>
              </a:ext>
            </a:extLst>
          </p:cNvPr>
          <p:cNvSpPr>
            <a:spLocks noGrp="1"/>
          </p:cNvSpPr>
          <p:nvPr>
            <p:ph type="title"/>
          </p:nvPr>
        </p:nvSpPr>
        <p:spPr/>
        <p:txBody>
          <a:bodyPr/>
          <a:lstStyle/>
          <a:p>
            <a:r>
              <a:rPr lang="en-US" b="1" dirty="0"/>
              <a:t>4. Admission Tests Let Colleges Find You</a:t>
            </a:r>
          </a:p>
        </p:txBody>
      </p:sp>
      <p:sp>
        <p:nvSpPr>
          <p:cNvPr id="3" name="Content Placeholder 2">
            <a:extLst>
              <a:ext uri="{FF2B5EF4-FFF2-40B4-BE49-F238E27FC236}">
                <a16:creationId xmlns:a16="http://schemas.microsoft.com/office/drawing/2014/main" id="{113A2047-FED7-43D4-96A9-1A94C543E024}"/>
              </a:ext>
            </a:extLst>
          </p:cNvPr>
          <p:cNvSpPr>
            <a:spLocks noGrp="1"/>
          </p:cNvSpPr>
          <p:nvPr>
            <p:ph idx="1"/>
          </p:nvPr>
        </p:nvSpPr>
        <p:spPr/>
        <p:txBody>
          <a:bodyPr>
            <a:normAutofit/>
          </a:bodyPr>
          <a:lstStyle/>
          <a:p>
            <a:pPr marL="0" indent="0">
              <a:buNone/>
            </a:pPr>
            <a:r>
              <a:rPr lang="en-US" sz="3200" b="1" dirty="0"/>
              <a:t>When you sign up for the SAT or ACT, you get the chance to hear from colleges that have an interest in you based on a combination of your test scores, grades, academic interests, and other characteristics. The PSAT/NMSQT, SAT and ACT all offer opportunities for you to indicate your desire to have your name shared with interested colleges.</a:t>
            </a:r>
          </a:p>
        </p:txBody>
      </p:sp>
    </p:spTree>
    <p:extLst>
      <p:ext uri="{BB962C8B-B14F-4D97-AF65-F5344CB8AC3E}">
        <p14:creationId xmlns:p14="http://schemas.microsoft.com/office/powerpoint/2010/main" val="413735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4F364-B510-4B4A-9865-F1E24E3B6340}"/>
              </a:ext>
            </a:extLst>
          </p:cNvPr>
          <p:cNvSpPr>
            <a:spLocks noGrp="1"/>
          </p:cNvSpPr>
          <p:nvPr>
            <p:ph type="title"/>
          </p:nvPr>
        </p:nvSpPr>
        <p:spPr/>
        <p:txBody>
          <a:bodyPr>
            <a:normAutofit/>
          </a:bodyPr>
          <a:lstStyle/>
          <a:p>
            <a:r>
              <a:rPr lang="en-US" b="1" i="0" dirty="0">
                <a:solidFill>
                  <a:srgbClr val="1E1E1E"/>
                </a:solidFill>
                <a:effectLst/>
                <a:latin typeface="Roboto" panose="02000000000000000000" pitchFamily="2" charset="0"/>
              </a:rPr>
              <a:t>5. Colleges May Use Scores to Award Scholarships</a:t>
            </a:r>
            <a:endParaRPr lang="en-US" dirty="0"/>
          </a:p>
        </p:txBody>
      </p:sp>
      <p:sp>
        <p:nvSpPr>
          <p:cNvPr id="3" name="Content Placeholder 2">
            <a:extLst>
              <a:ext uri="{FF2B5EF4-FFF2-40B4-BE49-F238E27FC236}">
                <a16:creationId xmlns:a16="http://schemas.microsoft.com/office/drawing/2014/main" id="{BFB7175A-20FD-46C0-9703-07374097FD24}"/>
              </a:ext>
            </a:extLst>
          </p:cNvPr>
          <p:cNvSpPr>
            <a:spLocks noGrp="1"/>
          </p:cNvSpPr>
          <p:nvPr>
            <p:ph idx="1"/>
          </p:nvPr>
        </p:nvSpPr>
        <p:spPr/>
        <p:txBody>
          <a:bodyPr>
            <a:normAutofit lnSpcReduction="10000"/>
          </a:bodyPr>
          <a:lstStyle/>
          <a:p>
            <a:pPr marL="0" indent="0">
              <a:spcBef>
                <a:spcPts val="0"/>
              </a:spcBef>
              <a:buNone/>
            </a:pPr>
            <a:r>
              <a:rPr lang="en-US" sz="3200" b="1" i="0" dirty="0">
                <a:solidFill>
                  <a:srgbClr val="1E1E1E"/>
                </a:solidFill>
                <a:effectLst/>
                <a:latin typeface="Roboto" panose="02000000000000000000" pitchFamily="2" charset="0"/>
              </a:rPr>
              <a:t>Most scholarship money — money you do not have to pay back — comes from colleges. Some colleges use your test scores, alone or in combination with other characteristics and achievements, to award their funds. Some colleges may even automatically award you a scholarship if you earn a certain score. (Some schools have abandoned using test scores as criteria)</a:t>
            </a:r>
            <a:br>
              <a:rPr lang="en-US" sz="3200" b="1" dirty="0"/>
            </a:br>
            <a:r>
              <a:rPr lang="en-US" sz="3200" b="1" i="0" dirty="0">
                <a:solidFill>
                  <a:srgbClr val="1E1E1E"/>
                </a:solidFill>
                <a:effectLst/>
                <a:latin typeface="Roboto" panose="02000000000000000000" pitchFamily="2" charset="0"/>
              </a:rPr>
              <a:t>Other organizations and private companies that award scholarships may also require your test scores as part of their scholarship applications.</a:t>
            </a:r>
            <a:endParaRPr lang="en-US" b="1" dirty="0"/>
          </a:p>
        </p:txBody>
      </p:sp>
    </p:spTree>
    <p:extLst>
      <p:ext uri="{BB962C8B-B14F-4D97-AF65-F5344CB8AC3E}">
        <p14:creationId xmlns:p14="http://schemas.microsoft.com/office/powerpoint/2010/main" val="2186573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EFB83-2BB1-4D1D-BB31-3A8A8C196DA9}"/>
              </a:ext>
            </a:extLst>
          </p:cNvPr>
          <p:cNvSpPr>
            <a:spLocks noGrp="1"/>
          </p:cNvSpPr>
          <p:nvPr>
            <p:ph type="title"/>
          </p:nvPr>
        </p:nvSpPr>
        <p:spPr/>
        <p:txBody>
          <a:bodyPr>
            <a:normAutofit/>
          </a:bodyPr>
          <a:lstStyle/>
          <a:p>
            <a:r>
              <a:rPr lang="en-US" b="1" i="0" dirty="0">
                <a:solidFill>
                  <a:srgbClr val="1E1E1E"/>
                </a:solidFill>
                <a:effectLst/>
                <a:latin typeface="Roboto" panose="02000000000000000000" pitchFamily="2" charset="0"/>
              </a:rPr>
              <a:t>6. Scores May Determine Placement in College Classes</a:t>
            </a:r>
            <a:endParaRPr lang="en-US" b="1" dirty="0"/>
          </a:p>
        </p:txBody>
      </p:sp>
      <p:sp>
        <p:nvSpPr>
          <p:cNvPr id="3" name="Content Placeholder 2">
            <a:extLst>
              <a:ext uri="{FF2B5EF4-FFF2-40B4-BE49-F238E27FC236}">
                <a16:creationId xmlns:a16="http://schemas.microsoft.com/office/drawing/2014/main" id="{108E022E-61FB-4DF0-9D3A-E1A4FD081335}"/>
              </a:ext>
            </a:extLst>
          </p:cNvPr>
          <p:cNvSpPr>
            <a:spLocks noGrp="1"/>
          </p:cNvSpPr>
          <p:nvPr>
            <p:ph idx="1"/>
          </p:nvPr>
        </p:nvSpPr>
        <p:spPr/>
        <p:txBody>
          <a:bodyPr>
            <a:normAutofit lnSpcReduction="10000"/>
          </a:bodyPr>
          <a:lstStyle/>
          <a:p>
            <a:pPr marL="457200" lvl="1" indent="0">
              <a:buNone/>
            </a:pPr>
            <a:r>
              <a:rPr lang="en-US" sz="3200" b="1" i="0" dirty="0">
                <a:solidFill>
                  <a:srgbClr val="1E1E1E"/>
                </a:solidFill>
                <a:effectLst/>
                <a:latin typeface="Roboto" panose="02000000000000000000" pitchFamily="2" charset="0"/>
              </a:rPr>
              <a:t>Admission tests like the SAT and ACT evaluate the reading, writing and math skills you’ll need in college. So, some colleges use scores to place students in classes that are at the right level for them. Scores can also be used to identify students who may benefit from specific advisors or academic support in college.</a:t>
            </a:r>
          </a:p>
          <a:p>
            <a:pPr marL="457200" lvl="1" indent="0">
              <a:buNone/>
            </a:pPr>
            <a:endParaRPr lang="en-US" sz="3200" b="1" dirty="0">
              <a:solidFill>
                <a:srgbClr val="1E1E1E"/>
              </a:solidFill>
              <a:latin typeface="Roboto" panose="02000000000000000000" pitchFamily="2" charset="0"/>
            </a:endParaRPr>
          </a:p>
          <a:p>
            <a:pPr marL="457200" lvl="1" indent="0">
              <a:buNone/>
            </a:pPr>
            <a:r>
              <a:rPr lang="en-US" sz="3200" b="1" dirty="0">
                <a:solidFill>
                  <a:srgbClr val="1E1E1E"/>
                </a:solidFill>
                <a:latin typeface="Roboto" panose="02000000000000000000" pitchFamily="2" charset="0"/>
              </a:rPr>
              <a:t>(Test Prep can help identify areas where a student may need to remediate)</a:t>
            </a:r>
            <a:endParaRPr lang="en-US" sz="3200" b="1" dirty="0"/>
          </a:p>
        </p:txBody>
      </p:sp>
    </p:spTree>
    <p:extLst>
      <p:ext uri="{BB962C8B-B14F-4D97-AF65-F5344CB8AC3E}">
        <p14:creationId xmlns:p14="http://schemas.microsoft.com/office/powerpoint/2010/main" val="1091895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030C3-0B4C-40C4-9E1F-8EAE5756D914}"/>
              </a:ext>
            </a:extLst>
          </p:cNvPr>
          <p:cNvSpPr>
            <a:spLocks noGrp="1"/>
          </p:cNvSpPr>
          <p:nvPr>
            <p:ph type="title"/>
          </p:nvPr>
        </p:nvSpPr>
        <p:spPr>
          <a:xfrm>
            <a:off x="838200" y="365125"/>
            <a:ext cx="10515600" cy="1849755"/>
          </a:xfrm>
        </p:spPr>
        <p:txBody>
          <a:bodyPr>
            <a:normAutofit fontScale="90000"/>
          </a:bodyPr>
          <a:lstStyle/>
          <a:p>
            <a:r>
              <a:rPr lang="en-US" b="1" i="0" dirty="0">
                <a:solidFill>
                  <a:srgbClr val="1E1E1E"/>
                </a:solidFill>
                <a:effectLst/>
                <a:latin typeface="Roboto" panose="02000000000000000000" pitchFamily="2" charset="0"/>
              </a:rPr>
              <a:t>7. Many Four-Year Colleges Still Require Scores, and Some Two-Year Colleges Recommend Them</a:t>
            </a:r>
            <a:endParaRPr lang="en-US" b="1" dirty="0"/>
          </a:p>
        </p:txBody>
      </p:sp>
      <p:sp>
        <p:nvSpPr>
          <p:cNvPr id="3" name="Content Placeholder 2">
            <a:extLst>
              <a:ext uri="{FF2B5EF4-FFF2-40B4-BE49-F238E27FC236}">
                <a16:creationId xmlns:a16="http://schemas.microsoft.com/office/drawing/2014/main" id="{ECB5D876-28DA-414C-9D74-0F2F77117237}"/>
              </a:ext>
            </a:extLst>
          </p:cNvPr>
          <p:cNvSpPr>
            <a:spLocks noGrp="1"/>
          </p:cNvSpPr>
          <p:nvPr>
            <p:ph idx="1"/>
          </p:nvPr>
        </p:nvSpPr>
        <p:spPr>
          <a:xfrm>
            <a:off x="838200" y="2227197"/>
            <a:ext cx="10515600" cy="4831848"/>
          </a:xfrm>
        </p:spPr>
        <p:txBody>
          <a:bodyPr>
            <a:normAutofit/>
          </a:bodyPr>
          <a:lstStyle/>
          <a:p>
            <a:pPr marL="457200" lvl="1" indent="0">
              <a:buNone/>
            </a:pPr>
            <a:r>
              <a:rPr lang="en-US" sz="3200" b="1" i="0" dirty="0">
                <a:solidFill>
                  <a:srgbClr val="1E1E1E"/>
                </a:solidFill>
                <a:effectLst/>
                <a:latin typeface="Roboto" panose="02000000000000000000" pitchFamily="2" charset="0"/>
              </a:rPr>
              <a:t>Many four-year colleges require you to submit admission test scores — some are “Test Score Optional” –and some are “Test Blind.” The SAT and ACT are accepted by almost all U.S. colleges. Some four-year colleges and open-admission colleges, including community colleges, don’t require scores but may use them for placement or scholarships.</a:t>
            </a:r>
            <a:endParaRPr lang="en-US" sz="4000" b="1" dirty="0"/>
          </a:p>
        </p:txBody>
      </p:sp>
    </p:spTree>
    <p:extLst>
      <p:ext uri="{BB962C8B-B14F-4D97-AF65-F5344CB8AC3E}">
        <p14:creationId xmlns:p14="http://schemas.microsoft.com/office/powerpoint/2010/main" val="2902842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3499436A2E5D45A433C9289D500D4A" ma:contentTypeVersion="13" ma:contentTypeDescription="Create a new document." ma:contentTypeScope="" ma:versionID="fcb04ac8e78cb88cf2b3f35d113fe88e">
  <xsd:schema xmlns:xsd="http://www.w3.org/2001/XMLSchema" xmlns:xs="http://www.w3.org/2001/XMLSchema" xmlns:p="http://schemas.microsoft.com/office/2006/metadata/properties" xmlns:ns3="029c458d-2251-4960-a50e-ea731dd315a0" xmlns:ns4="8bcba908-913d-4ac0-8050-63d4752352f4" targetNamespace="http://schemas.microsoft.com/office/2006/metadata/properties" ma:root="true" ma:fieldsID="2fd0866c34218ac6f2d421be0014cf63" ns3:_="" ns4:_="">
    <xsd:import namespace="029c458d-2251-4960-a50e-ea731dd315a0"/>
    <xsd:import namespace="8bcba908-913d-4ac0-8050-63d4752352f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9c458d-2251-4960-a50e-ea731dd315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cba908-913d-4ac0-8050-63d4752352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5C3328-C930-40AF-87DC-7964A75E45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9c458d-2251-4960-a50e-ea731dd315a0"/>
    <ds:schemaRef ds:uri="8bcba908-913d-4ac0-8050-63d4752352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667CF8-196D-4E30-82F2-B7DA82163BBF}">
  <ds:schemaRefs>
    <ds:schemaRef ds:uri="http://purl.org/dc/dcmitype/"/>
    <ds:schemaRef ds:uri="http://purl.org/dc/terms/"/>
    <ds:schemaRef ds:uri="8bcba908-913d-4ac0-8050-63d4752352f4"/>
    <ds:schemaRef ds:uri="http://schemas.microsoft.com/office/infopath/2007/PartnerControls"/>
    <ds:schemaRef ds:uri="http://schemas.microsoft.com/office/2006/documentManagement/types"/>
    <ds:schemaRef ds:uri="http://schemas.openxmlformats.org/package/2006/metadata/core-properties"/>
    <ds:schemaRef ds:uri="029c458d-2251-4960-a50e-ea731dd315a0"/>
    <ds:schemaRef ds:uri="http://schemas.microsoft.com/office/2006/metadata/properties"/>
    <ds:schemaRef ds:uri="http://www.w3.org/XML/1998/namespace"/>
    <ds:schemaRef ds:uri="http://purl.org/dc/elements/1.1/"/>
  </ds:schemaRefs>
</ds:datastoreItem>
</file>

<file path=customXml/itemProps3.xml><?xml version="1.0" encoding="utf-8"?>
<ds:datastoreItem xmlns:ds="http://schemas.openxmlformats.org/officeDocument/2006/customXml" ds:itemID="{F0A7E7EF-E8AC-45DE-AA6F-C93914A6C6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16742</TotalTime>
  <Words>1106</Words>
  <Application>Microsoft Office PowerPoint</Application>
  <PresentationFormat>Widescreen</PresentationFormat>
  <Paragraphs>51</Paragraphs>
  <Slides>16</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Century Gothic</vt:lpstr>
      <vt:lpstr>Roboto</vt:lpstr>
      <vt:lpstr>Trebuchet MS</vt:lpstr>
      <vt:lpstr>Office Theme</vt:lpstr>
      <vt:lpstr>1_Office Theme</vt:lpstr>
      <vt:lpstr>     10 Things to Know About How Colleges Use Admissions Tests* </vt:lpstr>
      <vt:lpstr>First…</vt:lpstr>
      <vt:lpstr>1. Most Four-Year Colleges Use Test Scores in Their Admission Decisions</vt:lpstr>
      <vt:lpstr>2. Test Scores Are Not the Most Important Factor</vt:lpstr>
      <vt:lpstr>3. Most Colleges Publish Student Test-Score Information</vt:lpstr>
      <vt:lpstr>4. Admission Tests Let Colleges Find You</vt:lpstr>
      <vt:lpstr>5. Colleges May Use Scores to Award Scholarships</vt:lpstr>
      <vt:lpstr>6. Scores May Determine Placement in College Classes</vt:lpstr>
      <vt:lpstr>7. Many Four-Year Colleges Still Require Scores, and Some Two-Year Colleges Recommend Them</vt:lpstr>
      <vt:lpstr>8. Colleges Consider Multiple Scores in Different Ways</vt:lpstr>
      <vt:lpstr>9. Get More Information</vt:lpstr>
      <vt:lpstr>10. Other Advantages of Test Prep</vt:lpstr>
      <vt:lpstr>PowerPoint Presentation</vt:lpstr>
      <vt:lpstr>Thank you!  Cindy Anderson Manager, CollegeDrive 720-496-2245 cindya@baroned.com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 Training Program Session 3- SAT</dc:title>
  <dc:creator>Cindy Anderson</dc:creator>
  <cp:lastModifiedBy>Byers David</cp:lastModifiedBy>
  <cp:revision>23</cp:revision>
  <cp:lastPrinted>2022-08-12T17:59:18Z</cp:lastPrinted>
  <dcterms:created xsi:type="dcterms:W3CDTF">2020-08-19T16:37:06Z</dcterms:created>
  <dcterms:modified xsi:type="dcterms:W3CDTF">2023-03-15T16:54:09Z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0x010100C73499436A2E5D45A433C9289D500D4A</vt:lpwstr>
  </property>
</Properties>
</file>