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6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2" r:id="rId1"/>
    <p:sldMasterId id="2147483685" r:id="rId2"/>
    <p:sldMasterId id="2147483812" r:id="rId3"/>
    <p:sldMasterId id="2147483832" r:id="rId4"/>
    <p:sldMasterId id="2147483834" r:id="rId5"/>
    <p:sldMasterId id="2147483977" r:id="rId6"/>
    <p:sldMasterId id="2147483990" r:id="rId7"/>
  </p:sldMasterIdLst>
  <p:notesMasterIdLst>
    <p:notesMasterId r:id="rId27"/>
  </p:notesMasterIdLst>
  <p:handoutMasterIdLst>
    <p:handoutMasterId r:id="rId28"/>
  </p:handoutMasterIdLst>
  <p:sldIdLst>
    <p:sldId id="327" r:id="rId8"/>
    <p:sldId id="329" r:id="rId9"/>
    <p:sldId id="263" r:id="rId10"/>
    <p:sldId id="268" r:id="rId11"/>
    <p:sldId id="294" r:id="rId12"/>
    <p:sldId id="295" r:id="rId13"/>
    <p:sldId id="301" r:id="rId14"/>
    <p:sldId id="293" r:id="rId15"/>
    <p:sldId id="274" r:id="rId16"/>
    <p:sldId id="331" r:id="rId17"/>
    <p:sldId id="371" r:id="rId18"/>
    <p:sldId id="318" r:id="rId19"/>
    <p:sldId id="320" r:id="rId20"/>
    <p:sldId id="307" r:id="rId21"/>
    <p:sldId id="269" r:id="rId22"/>
    <p:sldId id="266" r:id="rId23"/>
    <p:sldId id="265" r:id="rId24"/>
    <p:sldId id="270" r:id="rId25"/>
    <p:sldId id="272" r:id="rId26"/>
  </p:sldIdLst>
  <p:sldSz cx="9144000" cy="6858000" type="screen4x3"/>
  <p:notesSz cx="7010400" cy="92964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108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108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108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108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108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108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108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108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ヒラギノ角ゴ Pro W3" pitchFamily="-108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8002E"/>
    <a:srgbClr val="A120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47" autoAdjust="0"/>
    <p:restoredTop sz="94660"/>
  </p:normalViewPr>
  <p:slideViewPr>
    <p:cSldViewPr snapToGrid="0" snapToObjects="1">
      <p:cViewPr varScale="1">
        <p:scale>
          <a:sx n="73" d="100"/>
          <a:sy n="73" d="100"/>
        </p:scale>
        <p:origin x="1044" y="5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13" d="100"/>
          <a:sy n="113" d="100"/>
        </p:scale>
        <p:origin x="-642" y="-102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7FB8218-6191-F48C-4EAE-B7FB989FE7B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7E97ED-2D02-AF6F-108B-2999E2541CD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CADDB8-ED09-6015-681F-B7FBFDEEF61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C73335A1-9FE3-4A35-9C26-56A2AB2955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ACC7EFF-B6F7-5A1E-D8E3-9E226FD6B00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3438FA-F97F-68B0-7BC5-6CA51F5DD1E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DF1053B1-61B2-5FBD-E611-C6D23520DA2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486EABDF-A09D-E599-0F2D-C75EB6A223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F58FEC-9A5C-2509-91F3-3D97FD529FB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147C85-8C4A-4334-E0FC-DB782A9C8F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F752E5BF-C870-4839-93A6-DCCFDB9906A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>
            <a:extLst>
              <a:ext uri="{FF2B5EF4-FFF2-40B4-BE49-F238E27FC236}">
                <a16:creationId xmlns:a16="http://schemas.microsoft.com/office/drawing/2014/main" id="{E03B67F5-E410-88D2-7B06-9C72F77CA0B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>
            <a:extLst>
              <a:ext uri="{FF2B5EF4-FFF2-40B4-BE49-F238E27FC236}">
                <a16:creationId xmlns:a16="http://schemas.microsoft.com/office/drawing/2014/main" id="{726BB254-AD1B-3654-821A-0AD680292CA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5844" name="Slide Number Placeholder 3">
            <a:extLst>
              <a:ext uri="{FF2B5EF4-FFF2-40B4-BE49-F238E27FC236}">
                <a16:creationId xmlns:a16="http://schemas.microsoft.com/office/drawing/2014/main" id="{137F34FE-DEA5-BF6C-79C2-949DC484962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8" charset="-128"/>
              </a:defRPr>
            </a:lvl9pPr>
          </a:lstStyle>
          <a:p>
            <a:pPr defTabSz="914400"/>
            <a:fld id="{F3E7FA8C-D7BD-4F15-9E41-2A04BC11105C}" type="slidenum">
              <a:rPr lang="en-US" altLang="en-US" sz="1200">
                <a:solidFill>
                  <a:srgbClr val="000000"/>
                </a:solidFill>
                <a:latin typeface="Calibri" panose="020F0502020204030204" pitchFamily="34" charset="0"/>
              </a:rPr>
              <a:pPr defTabSz="914400"/>
              <a:t>1</a:t>
            </a:fld>
            <a:endParaRPr lang="en-US" altLang="en-US" sz="12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>
            <a:extLst>
              <a:ext uri="{FF2B5EF4-FFF2-40B4-BE49-F238E27FC236}">
                <a16:creationId xmlns:a16="http://schemas.microsoft.com/office/drawing/2014/main" id="{CC2A7D08-EEE6-A298-33F2-A5DB5DC4ABB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Notes Placeholder 2">
            <a:extLst>
              <a:ext uri="{FF2B5EF4-FFF2-40B4-BE49-F238E27FC236}">
                <a16:creationId xmlns:a16="http://schemas.microsoft.com/office/drawing/2014/main" id="{2BA694F4-45CB-93A3-6276-170307B023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Accepted Student profile - TAKE AWAY</a:t>
            </a:r>
            <a:endParaRPr lang="en-US" altLang="en-US" sz="1100"/>
          </a:p>
          <a:p>
            <a:pPr lvl="1"/>
            <a:r>
              <a:rPr lang="en-US" altLang="en-US"/>
              <a:t>Seek academically prepared students who will be successful on our campus</a:t>
            </a:r>
            <a:endParaRPr lang="en-US" altLang="en-US" sz="1100"/>
          </a:p>
          <a:p>
            <a:pPr lvl="1"/>
            <a:r>
              <a:rPr lang="en-US" altLang="en-US"/>
              <a:t>Focus on middle 50%</a:t>
            </a:r>
            <a:endParaRPr lang="en-US" altLang="en-US" sz="1100"/>
          </a:p>
          <a:p>
            <a:pPr lvl="1"/>
            <a:r>
              <a:rPr lang="en-US" altLang="en-US"/>
              <a:t>Clarify GPA (weighted) and SAT (1600 scale)</a:t>
            </a:r>
            <a:endParaRPr lang="en-US" altLang="en-US" sz="1100"/>
          </a:p>
          <a:p>
            <a:endParaRPr lang="en-US" altLang="en-US"/>
          </a:p>
        </p:txBody>
      </p:sp>
      <p:sp>
        <p:nvSpPr>
          <p:cNvPr id="47108" name="Slide Number Placeholder 3">
            <a:extLst>
              <a:ext uri="{FF2B5EF4-FFF2-40B4-BE49-F238E27FC236}">
                <a16:creationId xmlns:a16="http://schemas.microsoft.com/office/drawing/2014/main" id="{4B561278-7038-9FC3-BB62-EB0087D1638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8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8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8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8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8" charset="-128"/>
              </a:defRPr>
            </a:lvl9pPr>
          </a:lstStyle>
          <a:p>
            <a:fld id="{A2E3CCDE-62C2-4BA9-9275-9BB16FAA6026}" type="slidenum">
              <a:rPr lang="en-US" altLang="en-US" sz="1200"/>
              <a:pPr/>
              <a:t>11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>
            <a:extLst>
              <a:ext uri="{FF2B5EF4-FFF2-40B4-BE49-F238E27FC236}">
                <a16:creationId xmlns:a16="http://schemas.microsoft.com/office/drawing/2014/main" id="{488A00C5-D9E0-760B-6587-502284CD8ED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Notes Placeholder 2">
            <a:extLst>
              <a:ext uri="{FF2B5EF4-FFF2-40B4-BE49-F238E27FC236}">
                <a16:creationId xmlns:a16="http://schemas.microsoft.com/office/drawing/2014/main" id="{0DE9D127-CF1D-C2F8-D611-E3D4EBAA7CC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>
            <a:extLst>
              <a:ext uri="{FF2B5EF4-FFF2-40B4-BE49-F238E27FC236}">
                <a16:creationId xmlns:a16="http://schemas.microsoft.com/office/drawing/2014/main" id="{DB81D9C6-AC0A-997B-7F90-2CD79F4A495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>
            <a:extLst>
              <a:ext uri="{FF2B5EF4-FFF2-40B4-BE49-F238E27FC236}">
                <a16:creationId xmlns:a16="http://schemas.microsoft.com/office/drawing/2014/main" id="{7D0943E7-607D-03EC-F34C-DBE256BCAC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Contact Us - TAKE AWAY</a:t>
            </a:r>
            <a:endParaRPr lang="en-US" altLang="en-US" sz="1100"/>
          </a:p>
          <a:p>
            <a:pPr lvl="1"/>
            <a:r>
              <a:rPr lang="en-US" altLang="en-US"/>
              <a:t>Admission Counselor contact info</a:t>
            </a:r>
            <a:endParaRPr lang="en-US" altLang="en-US" sz="1100"/>
          </a:p>
          <a:p>
            <a:pPr lvl="1"/>
            <a:r>
              <a:rPr lang="en-US" altLang="en-US"/>
              <a:t>Social Media connections</a:t>
            </a:r>
            <a:endParaRPr lang="en-US" altLang="en-US" sz="1100"/>
          </a:p>
          <a:p>
            <a:pPr lvl="1"/>
            <a:r>
              <a:rPr lang="en-US" altLang="en-US"/>
              <a:t>Thanks for coming!</a:t>
            </a:r>
            <a:endParaRPr lang="en-US" altLang="en-US" sz="1100"/>
          </a:p>
          <a:p>
            <a:endParaRPr lang="en-US" altLang="en-US"/>
          </a:p>
        </p:txBody>
      </p:sp>
      <p:sp>
        <p:nvSpPr>
          <p:cNvPr id="57348" name="Slide Number Placeholder 3">
            <a:extLst>
              <a:ext uri="{FF2B5EF4-FFF2-40B4-BE49-F238E27FC236}">
                <a16:creationId xmlns:a16="http://schemas.microsoft.com/office/drawing/2014/main" id="{3B7F81E3-328C-B644-BFD4-E4D2E813161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8" charset="-128"/>
              </a:defRPr>
            </a:lvl9pPr>
          </a:lstStyle>
          <a:p>
            <a:pPr defTabSz="914400"/>
            <a:fld id="{726D5017-0271-4611-8BD5-8BDC7574E020}" type="slidenum">
              <a:rPr lang="en-US" altLang="en-US" sz="1200">
                <a:solidFill>
                  <a:srgbClr val="000000"/>
                </a:solidFill>
                <a:latin typeface="Calibri" panose="020F0502020204030204" pitchFamily="34" charset="0"/>
              </a:rPr>
              <a:pPr defTabSz="914400"/>
              <a:t>19</a:t>
            </a:fld>
            <a:endParaRPr lang="en-US" altLang="en-US" sz="12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317DBC-CF42-C436-2F24-D2209D6C4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1F729D-47CC-48F6-A7DC-2156A633F4B7}" type="datetime1">
              <a:rPr lang="en-US"/>
              <a:pPr>
                <a:defRPr/>
              </a:pPr>
              <a:t>3/9/2023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268DC2-815F-26CE-7473-FE603480C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9288F7-1843-839E-030B-190CC8AC9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085BF8-0B0B-471E-95CC-CB70A3266B8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65839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A177AB-27DD-DC98-F7A9-2123DEB3E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D27894-12B2-4F67-B506-30996FF0EFD5}" type="datetime1">
              <a:rPr lang="en-US"/>
              <a:pPr>
                <a:defRPr/>
              </a:pPr>
              <a:t>3/9/2023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1EEBB8-90A8-43E4-972A-2FCBE79B4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51AEA2-26CB-4D5C-8E7A-2CCB48CCA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B5BC53-5007-4437-8CAE-2D79A21E2D4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4597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A31755-2DD6-22BD-15CF-C76F94667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1BB464-9C18-4458-AD8A-1D23F6425B28}" type="datetime1">
              <a:rPr lang="en-US"/>
              <a:pPr>
                <a:defRPr/>
              </a:pPr>
              <a:t>3/9/2023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D9A3E2-0ED8-A7E5-6950-B6BF97BE6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22A969-E152-63CD-4069-489483477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DEE70B-D7FA-4F49-AC56-D376CE373D3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6265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9608"/>
            <a:ext cx="8229600" cy="45259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9A550332-90AE-B729-DCFB-94F4EA8DC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05AAE4-C6B4-48C0-AA6A-97692943AF3C}" type="datetime1">
              <a:rPr lang="en-US"/>
              <a:pPr>
                <a:defRPr/>
              </a:pPr>
              <a:t>3/9/2023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0344A20-30C4-43C7-EFEE-8F88C38BF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EA6E3D0-0D7B-0F28-674F-2BD85BE0D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5AFE34-C0B6-465F-8848-0B516C9FF9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75040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0F330A-0DDF-288C-D55E-3C7827D69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B3C4C1-2A51-4930-BCA1-05FB35DE7111}" type="datetime1">
              <a:rPr lang="en-US"/>
              <a:pPr>
                <a:defRPr/>
              </a:pPr>
              <a:t>3/9/2023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E4BFC8-C754-27AF-82E6-DF8A1CD986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2984B9-C28C-962C-91BC-24538177E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05EF5B-8C99-408F-A354-E70B08088A8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40024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9608"/>
            <a:ext cx="8229600" cy="45259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94225B71-6CEB-5864-39AA-C3C20297A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2DBA07-FE7F-4297-9170-5EA16EAB5680}" type="datetime1">
              <a:rPr lang="en-US"/>
              <a:pPr>
                <a:defRPr/>
              </a:pPr>
              <a:t>3/9/2023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0D2D8E9-FC97-3E1A-D711-C55BEB470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1EEB2C6-CB1B-293E-BEC0-1C6C9716C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89CD6A-BBC6-46BD-83B0-9C585EC66A2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64218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32AD1E-F92E-0E2C-3812-226C2FC39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143E36-EEB9-432C-96FB-FAFD9D2295DE}" type="datetime1">
              <a:rPr lang="en-US"/>
              <a:pPr>
                <a:defRPr/>
              </a:pPr>
              <a:t>3/9/2023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3D6B6B-600F-76EA-E5FC-BA1442E55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BA2924-DBFA-FCAF-0706-D03610F2A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EF5E8A-242C-4BE0-B88B-DE4C5EFD5AD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52217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1E65718-AAD2-5AEA-FAE0-178878E147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D7EFE0-BFE8-4211-8BB8-9FE9F4A20D0F}" type="datetime1">
              <a:rPr lang="en-US"/>
              <a:pPr>
                <a:defRPr/>
              </a:pPr>
              <a:t>3/9/2023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C0852CA-3F70-DD51-44F8-1A5914539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30521D1-B05D-27F9-D719-9D7873E13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7FFBF6-3696-449B-B673-50CB965A895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40230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29C2983-21BD-AF2A-5EF0-696495E0F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9D4284-5521-4E0B-90C0-E059DA7E73B3}" type="datetime1">
              <a:rPr lang="en-US"/>
              <a:pPr>
                <a:defRPr/>
              </a:pPr>
              <a:t>3/9/2023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7E76ECD-60B5-5107-5494-26C5F4DE5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7AFD742-3DDB-D14B-519E-E2FADACBE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5E719A-8308-4149-9AB4-256D9D0C26C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08249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 descr="DU_wtag_revesed.png">
            <a:extLst>
              <a:ext uri="{FF2B5EF4-FFF2-40B4-BE49-F238E27FC236}">
                <a16:creationId xmlns:a16="http://schemas.microsoft.com/office/drawing/2014/main" id="{409DE1B2-E680-7E50-8A01-40C2946DF4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1675" y="6162675"/>
            <a:ext cx="193992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307FBD-54C6-26BE-EBE3-BC6322B09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055019-6477-41BE-BFAC-A3B51F121541}" type="datetime1">
              <a:rPr lang="en-US"/>
              <a:pPr>
                <a:defRPr/>
              </a:pPr>
              <a:t>3/9/2023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9AFC6C-9064-EFCF-BC89-96BE98590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82D7A4-ADCF-E5D2-40B7-E5F323CBB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E21D02F-B38B-4BF2-9CC9-20EE766D19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27769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189AF4AB-9809-3E41-DB05-823BDBCF0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AA7973-27F2-49AA-9E02-24B15A6CADF1}" type="datetime1">
              <a:rPr lang="en-US"/>
              <a:pPr>
                <a:defRPr/>
              </a:pPr>
              <a:t>3/9/2023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F394656-825F-2289-E16D-3EAA6493C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AE25F43-0893-9F6A-9CFF-9D9F00792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29AA78-D121-4B8E-8F6A-40AF5B3867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4117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6A86E0-8F5B-46E3-D51C-2FCC5E42D1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102781-0090-47C2-A0C7-E3E5AD71838E}" type="datetime1">
              <a:rPr lang="en-US"/>
              <a:pPr>
                <a:defRPr/>
              </a:pPr>
              <a:t>3/9/2023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25EEA4-9DDC-A85B-17C3-A029E5D33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282859-8744-72B7-D774-5D210CD6A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91FFB5-4AEF-45BD-A9CB-CCC81FCE814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97474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DE04D03-C273-229B-001E-FC78EE54C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092315-1FAF-4846-9F49-3617F8CC252D}" type="datetime1">
              <a:rPr lang="en-US"/>
              <a:pPr>
                <a:defRPr/>
              </a:pPr>
              <a:t>3/9/2023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72208C8-24C4-04D5-187A-0F831AF3C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EA4405F-55C5-9D14-9DF4-6149C1B43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C2C5FC-3475-4300-8B59-91FD022463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39918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9D2B52C-2C44-65F4-0E12-6FB0F5A82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ED110B-1644-4267-B1F7-BF4443BC667F}" type="datetime1">
              <a:rPr lang="en-US"/>
              <a:pPr>
                <a:defRPr/>
              </a:pPr>
              <a:t>3/9/2023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07DC6B1-4788-3F3D-9D42-35CC03046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9F88352-90D4-16CF-516E-61CF72BAF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9B1881-F9F6-4AF6-B045-58E1277F7B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72741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A977EF-70DA-5442-798F-FB9F1F4B2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1ACE8D-1F90-46AB-BCA9-A2A731CD403E}" type="datetime1">
              <a:rPr lang="en-US"/>
              <a:pPr>
                <a:defRPr/>
              </a:pPr>
              <a:t>3/9/2023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204EA2-0D7C-6C0A-0B50-3398CBAB8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917F47-8300-E54D-1964-B0A616531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0CED3D-98D7-4C9D-A36B-BBFB3F87B7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2053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D176DC-D77F-60FF-B397-D3FF615F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B8FCBD-3D0A-46D9-93A5-4B3F375B1FB0}" type="datetime1">
              <a:rPr lang="en-US"/>
              <a:pPr>
                <a:defRPr/>
              </a:pPr>
              <a:t>3/9/2023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04F449-41C1-E7F5-9EF1-E2B3AE032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5110D7-7140-F0E9-DFC2-84ECC6758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C7785D-83DE-4086-B784-C752396A7F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08585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56957991"/>
      </p:ext>
    </p:extLst>
  </p:cSld>
  <p:clrMapOvr>
    <a:masterClrMapping/>
  </p:clrMapOvr>
  <p:transition>
    <p:wipe dir="d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64770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962400" y="1524000"/>
            <a:ext cx="2286000" cy="472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0800" y="1524000"/>
            <a:ext cx="2286000" cy="472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37627701"/>
      </p:ext>
    </p:extLst>
  </p:cSld>
  <p:clrMapOvr>
    <a:masterClrMapping/>
  </p:clrMapOvr>
  <p:transition>
    <p:wipe dir="d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16934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28600" y="152400"/>
            <a:ext cx="3429000" cy="457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99A1E995-4A06-59E2-08F1-249AF8B64094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FE9D7270-4ACB-490A-90BA-B80CA7E0CDF7}" type="datetimeFigureOut">
              <a:rPr lang="en-US"/>
              <a:pPr>
                <a:defRPr/>
              </a:pPr>
              <a:t>3/9/2023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9B42FDB-4B24-E02B-AB91-08BF9C35E47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F59BAF0-AC48-4A45-FCC7-46097312D55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BB7A41DE-269A-4716-82F9-86C400BF2E6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39195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28600" y="152400"/>
            <a:ext cx="3429000" cy="457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8BAB407-95F5-DE05-A79F-5C22AE4EC040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21111ACD-94AC-44B4-B46D-9762BCF6AC2D}" type="datetimeFigureOut">
              <a:rPr lang="en-US"/>
              <a:pPr>
                <a:defRPr/>
              </a:pPr>
              <a:t>3/9/2023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D0C2839-534E-8F32-C182-9E941F347CE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AF93A7E-4549-F074-8B32-01CE65AFF3B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11F7D7C3-E0ED-439F-9928-23F4B3E8F1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21498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28600" y="152400"/>
            <a:ext cx="3429000" cy="457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ABFA310-776D-7A65-3568-F0BDAD60C8B5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4E61FF8D-736A-4899-9E33-CBBA0F049379}" type="datetimeFigureOut">
              <a:rPr lang="en-US"/>
              <a:pPr>
                <a:defRPr/>
              </a:pPr>
              <a:t>3/9/2023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FC7A78B-3654-BD21-9FA0-30AFE04F370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467182C-C885-635E-FFCD-EB38C2646C5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D528ED65-66C3-4227-ADF2-F32CF0D45F9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1133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AE3033-0A6D-4986-35BB-962D7D763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7E7B94-00D3-478B-B1FC-CBDADAB5A834}" type="datetime1">
              <a:rPr lang="en-US"/>
              <a:pPr>
                <a:defRPr/>
              </a:pPr>
              <a:t>3/9/2023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668EBF-9EC0-8C66-50A3-37141A02C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9FCBA4-F669-82E0-F65E-C7933D10C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B90143-7FC0-4277-98BE-491398F42D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69549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CBC4D7-D678-A150-3D05-9995442894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D1B764-AC7D-4CB0-99A4-B20C87082209}" type="datetimeFigureOut">
              <a:rPr lang="en-US"/>
              <a:pPr>
                <a:defRPr/>
              </a:pPr>
              <a:t>3/9/2023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D70A9E-716C-7964-1F39-B070DF057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E580C5-63B2-58A0-67E2-F1A3BAF74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>
              <a:defRPr/>
            </a:pPr>
            <a:fld id="{D122509C-5EFD-49D4-834F-1D6DB0A45E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74022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22694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01240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28600" y="152400"/>
            <a:ext cx="3429000" cy="457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FFD19592-C879-ED2D-E9D5-6C55DB803EBF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44485346-B1A7-40A2-B8E5-36CD0C9CA636}" type="datetimeFigureOut">
              <a:rPr lang="en-US"/>
              <a:pPr>
                <a:defRPr/>
              </a:pPr>
              <a:t>3/9/2023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3414F2E-6B47-7C00-2AA6-363D0D670C4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9D6C674-77EC-9E4D-6413-D65B88F3D42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814922DD-0A43-441B-AAB6-07ABC7AAB2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7634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28600" y="152400"/>
            <a:ext cx="3429000" cy="457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919EE0C-DB49-AE8A-0243-689DD23CD381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FE9D7270-4ACB-490A-90BA-B80CA7E0CDF7}" type="datetimeFigureOut">
              <a:rPr lang="en-US"/>
              <a:pPr>
                <a:defRPr/>
              </a:pPr>
              <a:t>3/9/2023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8F6E183-859E-2657-1974-D9BB09A897D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AAC60B8-7FF4-840F-584B-9AFB0743138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A34C62C1-4846-421E-9058-3FB22DFFA63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56492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28600" y="152400"/>
            <a:ext cx="3429000" cy="457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6C1F133D-7476-3B84-FFDE-7C163500AD5E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21111ACD-94AC-44B4-B46D-9762BCF6AC2D}" type="datetimeFigureOut">
              <a:rPr lang="en-US"/>
              <a:pPr>
                <a:defRPr/>
              </a:pPr>
              <a:t>3/9/2023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D048B60-E373-361D-BFDB-182E6062613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2C79476-FFC0-9BE2-3BDE-FB49BB91486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210DA606-1BFD-47C6-B987-F51415B94C7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2398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28600" y="152400"/>
            <a:ext cx="3429000" cy="457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3FC1796A-3BA6-A7B6-178D-98BA9FBD08B2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4E61FF8D-736A-4899-9E33-CBBA0F049379}" type="datetimeFigureOut">
              <a:rPr lang="en-US"/>
              <a:pPr>
                <a:defRPr/>
              </a:pPr>
              <a:t>3/9/2023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45F9C6C-D254-0B56-4CFB-758ADE2B32E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BA0022E-FD39-BD8D-A72D-47D75662C4B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9FA69F4A-2FD6-4D9A-9B1D-7505BF9834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6770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28600" y="152400"/>
            <a:ext cx="3429000" cy="457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9036A78-F1F6-DB1B-1AE6-1C30B475FDCE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51CD03B0-EE14-4A1B-B1D0-B78F15EC7F9B}" type="datetimeFigureOut">
              <a:rPr lang="en-US"/>
              <a:pPr>
                <a:defRPr/>
              </a:pPr>
              <a:t>3/9/2023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0E38FFA3-D81B-4753-4D3A-F0928238DA2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896AF5D-B8E8-6BC2-6DF2-0AB8D319A1F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7F7AFF68-8DFC-439B-BC8B-131502CB32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17741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28600" y="152400"/>
            <a:ext cx="3429000" cy="457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E9EE448-26F3-C7DC-F105-99E96F243920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B3DA4C1E-A421-4986-BD6B-AF912C204519}" type="datetimeFigureOut">
              <a:rPr lang="en-US"/>
              <a:pPr>
                <a:defRPr/>
              </a:pPr>
              <a:t>3/9/2023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EDE9160-AFED-807F-FE16-D562D422AD9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3BC3038-EE6A-6255-0B7C-993230F47FA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6E2D4C97-1257-438F-A4D0-FDF263B189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52847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28600" y="152400"/>
            <a:ext cx="3429000" cy="457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FAF4F68-C2BD-E1CF-05AE-180D0A7CDB8B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47FBD86A-D04D-4C55-AA30-31B099FC68ED}" type="datetimeFigureOut">
              <a:rPr lang="en-US"/>
              <a:pPr>
                <a:defRPr/>
              </a:pPr>
              <a:t>3/9/2023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EDCCF0C-7FD7-5004-ADD5-C613529BF2E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4441C91-21AD-208F-6947-808D9751311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D3EFE683-7B29-4B63-BA75-13F5D38B93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5935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31676F1-DBD8-F672-4E9A-CF94312F6B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89A29C-6CED-442B-8C33-548DB973B775}" type="datetime1">
              <a:rPr lang="en-US"/>
              <a:pPr>
                <a:defRPr/>
              </a:pPr>
              <a:t>3/9/2023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3CC257A-6DD6-0F31-EEE7-87D2ACEB7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B417439-B11A-4FEB-8903-B850B9125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69A445-E3C0-4BF2-8CE5-5992B50676A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454612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01238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28600" y="152400"/>
            <a:ext cx="3429000" cy="457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5F82B74-2B66-914B-6617-44995DBED527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485346-B1A7-40A2-B8E5-36CD0C9CA636}" type="datetimeFigureOut">
              <a:rPr lang="en-US"/>
              <a:pPr>
                <a:defRPr/>
              </a:pPr>
              <a:t>3/9/2023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09B632D-8238-29FD-32B3-BC717F4B728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82788AF-6B15-B16A-C341-CC56DB4FDAB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>
              <a:defRPr/>
            </a:pPr>
            <a:fld id="{4C6C08CC-729B-40BB-97E2-7EED0D13949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08957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28600" y="152400"/>
            <a:ext cx="3429000" cy="457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5FD5AD8-A220-31EC-6852-83FCF7601853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9D7270-4ACB-490A-90BA-B80CA7E0CDF7}" type="datetimeFigureOut">
              <a:rPr lang="en-US"/>
              <a:pPr>
                <a:defRPr/>
              </a:pPr>
              <a:t>3/9/2023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2C5DD43-0977-3D03-ADF1-3A89FA64486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725DCA1-96CC-2082-4C27-2581F9AA49A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>
              <a:defRPr/>
            </a:pPr>
            <a:fld id="{DD40B190-6F1B-4B9C-969B-76A6DD6196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51556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28600" y="152400"/>
            <a:ext cx="3429000" cy="457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9EF00286-9B3B-F6F1-0116-7581C0B31F8B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111ACD-94AC-44B4-B46D-9762BCF6AC2D}" type="datetimeFigureOut">
              <a:rPr lang="en-US"/>
              <a:pPr>
                <a:defRPr/>
              </a:pPr>
              <a:t>3/9/2023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E1E81EA0-FC88-9B07-32EF-E28A3F97E10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A3A4CF0-BC67-DB32-EDB3-FCB6D25E704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>
              <a:defRPr/>
            </a:pPr>
            <a:fld id="{4CC77972-8EC8-480F-AE6E-6EDFB376D1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95501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28600" y="152400"/>
            <a:ext cx="3429000" cy="457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96D5649-0DBB-A62E-53F7-063F12C397CC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61FF8D-736A-4899-9E33-CBBA0F049379}" type="datetimeFigureOut">
              <a:rPr lang="en-US"/>
              <a:pPr>
                <a:defRPr/>
              </a:pPr>
              <a:t>3/9/2023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0A49FDC6-3B34-B265-73A9-932703EC23B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3BB3A1C-3829-926A-8A00-705422E0F24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>
              <a:defRPr/>
            </a:pPr>
            <a:fld id="{482254E9-228A-4518-8B89-E01D436A45C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777972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28600" y="152400"/>
            <a:ext cx="3429000" cy="457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E77BCA74-86B6-207D-70FA-65524E934DE2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CD03B0-EE14-4A1B-B1D0-B78F15EC7F9B}" type="datetimeFigureOut">
              <a:rPr lang="en-US"/>
              <a:pPr>
                <a:defRPr/>
              </a:pPr>
              <a:t>3/9/2023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C5291B6-F680-4BDB-755A-F6F3DB5DA1C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1C8A118-E95C-BEC8-4BDD-672ED137743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>
              <a:defRPr/>
            </a:pPr>
            <a:fld id="{5D2CC1C1-E9B6-40F4-9D72-12958AC34DB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385551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3B424658-2A49-4FD9-0BEA-83E6E4244C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BB7EBC-4C73-4690-BF58-F92248F69ED1}" type="datetimeFigureOut">
              <a:rPr lang="en-US"/>
              <a:pPr>
                <a:defRPr/>
              </a:pPr>
              <a:t>3/9/2023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A0E70F7-7A5C-5D5D-3983-04685B20C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19DCD14-3505-A52D-2CD0-4E26EBE0D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>
              <a:defRPr/>
            </a:pPr>
            <a:fld id="{BDCE65B3-6B12-47E0-86BF-146F043CCA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80364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28600" y="152400"/>
            <a:ext cx="3429000" cy="457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AA4F5AD-E924-EEC5-00B8-9E822227CC14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DA4C1E-A421-4986-BD6B-AF912C204519}" type="datetimeFigureOut">
              <a:rPr lang="en-US"/>
              <a:pPr>
                <a:defRPr/>
              </a:pPr>
              <a:t>3/9/2023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9583DB6-9E59-7F5E-D566-B8D022D2E28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8C4B044-2F7E-7DE8-07FE-61EF20BE185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>
              <a:defRPr/>
            </a:pPr>
            <a:fld id="{54ED9F60-43A3-4FEE-AAD8-A0686BFBDB1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9188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28600" y="152400"/>
            <a:ext cx="3429000" cy="457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2B5E6C11-EADF-6497-B7B0-E8927DB53ECF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9AE2F0-DD3D-4BA1-B0B3-E3EDE0E1C054}" type="datetimeFigureOut">
              <a:rPr lang="en-US"/>
              <a:pPr>
                <a:defRPr/>
              </a:pPr>
              <a:t>3/9/2023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0C3436D-D616-5B7E-CA70-6EDC3956795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58721C9-660C-173E-E8B4-6A02BBBB643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>
              <a:defRPr/>
            </a:pPr>
            <a:fld id="{102F550C-0C10-4E8D-BEB5-233A8DDEAD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761594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28600" y="152400"/>
            <a:ext cx="3429000" cy="457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D0A48A42-45FE-9954-2243-8DDC196CEBFD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FBD86A-D04D-4C55-AA30-31B099FC68ED}" type="datetimeFigureOut">
              <a:rPr lang="en-US"/>
              <a:pPr>
                <a:defRPr/>
              </a:pPr>
              <a:t>3/9/2023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FE0E28B-FC0D-A8D4-1CA0-3E7D026F96D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5A75017-7598-6A66-03C8-678F5E4C742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>
              <a:defRPr/>
            </a:pPr>
            <a:fld id="{A99F8496-EC04-4CDA-B519-B941FB56C51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13734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275CAA0-8AC4-E343-EAE5-A70E481C4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CABD4C-17C6-4D1D-8228-30C71F928B4D}" type="datetime1">
              <a:rPr lang="en-US"/>
              <a:pPr>
                <a:defRPr/>
              </a:pPr>
              <a:t>3/9/2023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7E1D9FE-69EF-B17A-D35A-E07572E76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627C118-B1A2-8F19-9A27-FBD1F03AB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58F3F5-1256-4052-97E5-797DB925A56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705195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ACAE31-D993-0237-FD84-852FD0CBEA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D1B764-AC7D-4CB0-99A4-B20C87082209}" type="datetimeFigureOut">
              <a:rPr lang="en-US"/>
              <a:pPr>
                <a:defRPr/>
              </a:pPr>
              <a:t>3/9/2023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094929-C4E5-B906-7BE3-0FA7A08AB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1EC6D3-F347-FCAA-099C-E5FA04297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>
              <a:defRPr/>
            </a:pPr>
            <a:fld id="{CD4B6861-995A-45FD-A58E-376EA03F268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878526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888BB1-284C-EAC8-D192-A1FD7F31A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D1B764-AC7D-4CB0-99A4-B20C87082209}" type="datetimeFigureOut">
              <a:rPr lang="en-US"/>
              <a:pPr>
                <a:defRPr/>
              </a:pPr>
              <a:t>3/9/2023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228432-5BF4-19F5-742F-D0421DACF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37CE4F-F845-4738-285C-106EFA60C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ED5492-8360-472E-A89E-AEFD8879BF5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749241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3ED75D-7606-A746-DAF1-EEA528D68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D1B764-AC7D-4CB0-99A4-B20C87082209}" type="datetimeFigureOut">
              <a:rPr lang="en-US"/>
              <a:pPr>
                <a:defRPr/>
              </a:pPr>
              <a:t>3/9/2023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4F9F35-FD02-0B8F-B0FD-0C2627811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CC6E25-8392-4D2B-0579-3D4676192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8576C0-7B3E-4985-9C35-A3C7858F62F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643130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E9AEC6-3E3B-F1F7-6297-B27857EB7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D1B764-AC7D-4CB0-99A4-B20C87082209}" type="datetimeFigureOut">
              <a:rPr lang="en-US"/>
              <a:pPr>
                <a:defRPr/>
              </a:pPr>
              <a:t>3/9/2023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A55730-86D2-CF58-9F55-2D231FBBA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18E7ED-319F-3828-B759-ADC35F529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436A6F-4A7E-4812-AE72-EE1E549498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681261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300C77E-9CC4-B973-4D3E-7C1498771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D1B764-AC7D-4CB0-99A4-B20C87082209}" type="datetimeFigureOut">
              <a:rPr lang="en-US"/>
              <a:pPr>
                <a:defRPr/>
              </a:pPr>
              <a:t>3/9/2023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ACE5E9A-5027-8595-B240-5BC66384E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8AA68C9-902D-9024-829B-BB74433A6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397897-86D8-475C-916D-D1868F6DDB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25886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D90E09D-8703-DDD4-B534-C1E779C42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D1B764-AC7D-4CB0-99A4-B20C87082209}" type="datetimeFigureOut">
              <a:rPr lang="en-US"/>
              <a:pPr>
                <a:defRPr/>
              </a:pPr>
              <a:t>3/9/2023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23202C1-BEAA-C897-CE54-831829CE4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EE94F09-CF8E-A1B2-ABC5-6613058DE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3F75EB-587A-4889-ADDC-D05467092D3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36058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084DEF1-6E8D-C166-B0C8-7CCB935C8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D1B764-AC7D-4CB0-99A4-B20C87082209}" type="datetimeFigureOut">
              <a:rPr lang="en-US"/>
              <a:pPr>
                <a:defRPr/>
              </a:pPr>
              <a:t>3/9/2023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D76EC0B-DFFB-C6E5-BEF8-81FACEB77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A59556C-8912-9062-0AD7-991B9E8A9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76A182-EABE-4473-9051-5FF2D00DEB1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99094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D0E3F966-CA53-798A-0ECE-CA881875D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D1B764-AC7D-4CB0-99A4-B20C87082209}" type="datetimeFigureOut">
              <a:rPr lang="en-US"/>
              <a:pPr>
                <a:defRPr/>
              </a:pPr>
              <a:t>3/9/2023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773A500-F6FB-3223-1907-108D6039C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FB62588-B7E8-26A6-7D84-8EE275565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025B0A-96D3-4655-A038-DA46D25D1F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699565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8F42E33-47C6-3CC3-A561-C77DC3841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D1B764-AC7D-4CB0-99A4-B20C87082209}" type="datetimeFigureOut">
              <a:rPr lang="en-US"/>
              <a:pPr>
                <a:defRPr/>
              </a:pPr>
              <a:t>3/9/2023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D2CFB42-041A-2251-8DE6-EA2D4106B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2CE0D6D-B80F-E7BB-990A-E0BDE01F7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76D2F9-0295-4E08-AFD7-51F1C22337D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784183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FD66E10-5CA6-D71F-275A-887B3F244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D1B764-AC7D-4CB0-99A4-B20C87082209}" type="datetimeFigureOut">
              <a:rPr lang="en-US"/>
              <a:pPr>
                <a:defRPr/>
              </a:pPr>
              <a:t>3/9/2023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B88A608-4941-8E9A-DD75-416B54344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4BDCF51-0BA0-A813-488A-199336886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8ECC2B-9865-4305-BBC3-D255840515C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0158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931BFCE-82F5-7F9B-E770-F22A9472B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2097FC-AE65-4C6A-B12A-30C99CC5B67D}" type="datetime1">
              <a:rPr lang="en-US"/>
              <a:pPr>
                <a:defRPr/>
              </a:pPr>
              <a:t>3/9/2023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E71EB50-5865-B8B1-5F6C-B56730EDE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5D41F6B-54C2-7FD8-D09A-5F16D5695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4647FC-69C9-4BC8-987D-53214664CB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345515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A24DAB-D11A-D3DD-E773-8D553E2D6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D1B764-AC7D-4CB0-99A4-B20C87082209}" type="datetimeFigureOut">
              <a:rPr lang="en-US"/>
              <a:pPr>
                <a:defRPr/>
              </a:pPr>
              <a:t>3/9/2023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A8AB31-B753-4F75-6B7E-7C9C9036D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532E3-745E-184A-7844-3401ACFB6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760C33-5597-4F95-A2D9-29FF322DFA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358270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943471-F717-AA13-E227-6EB5F77CE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D1B764-AC7D-4CB0-99A4-B20C87082209}" type="datetimeFigureOut">
              <a:rPr lang="en-US"/>
              <a:pPr>
                <a:defRPr/>
              </a:pPr>
              <a:t>3/9/2023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A65405-5736-D2E2-E66F-B08C8E962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95A1D4-43DA-3328-6BED-5CE122F52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B6758B-36ED-4A43-87FD-E4F767D7087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8562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5D74EE4-BC22-5ED0-0242-E5F3BF8DE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E9A015-DD8B-4835-AE13-1ED4C012C013}" type="datetime1">
              <a:rPr lang="en-US"/>
              <a:pPr>
                <a:defRPr/>
              </a:pPr>
              <a:t>3/9/2023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0BDF1EC-B206-1811-07F6-29B056A52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91CECB3-BD64-CFF6-C409-41FDB8B5D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A06B74-B4E7-4F51-A2E7-D66225FCC2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1909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7C47808-C1AB-11F1-DFF1-F068302BD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5A36F1-4CDA-4DD1-9EF5-6E4F1DFBDAD6}" type="datetime1">
              <a:rPr lang="en-US"/>
              <a:pPr>
                <a:defRPr/>
              </a:pPr>
              <a:t>3/9/2023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240DE52-5C5A-A471-18DF-654F52DDE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B273293-AEF9-1674-C55E-597144335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5EA7FD-855C-467E-8C08-0FF2E30A72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49794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A18EBE8-6E4D-A4C9-98E2-D8C46A1ED5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CD33EB-F141-42F6-876F-E1C82E2A7F63}" type="datetime1">
              <a:rPr lang="en-US"/>
              <a:pPr>
                <a:defRPr/>
              </a:pPr>
              <a:t>3/9/2023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65480F8-ECC7-4F1C-8F21-1BC1FD002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5BA7AAB-4387-473B-ECEB-5293880A3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E0A828-FD2A-4C01-AEF1-1194A5D898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9099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36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35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3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4C66CCBC-243B-26EE-CA13-B9BCA0C8296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88E5642D-5F4C-CF28-9702-E27E5D836A9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4492E0-C82F-4A23-E0F0-8D027312F4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5E108F8-E892-4344-978F-8B50AF394ACA}" type="datetime1">
              <a:rPr lang="en-US"/>
              <a:pPr>
                <a:defRPr/>
              </a:pPr>
              <a:t>3/9/2023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52E36E-98CE-0633-9E6C-D59473E059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9A3DB2-B497-3F05-0445-65F88D2BF6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D4B4C914-BFB0-4921-9CD4-046615934EB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70" r:id="rId1"/>
    <p:sldLayoutId id="2147484371" r:id="rId2"/>
    <p:sldLayoutId id="2147484372" r:id="rId3"/>
    <p:sldLayoutId id="2147484373" r:id="rId4"/>
    <p:sldLayoutId id="2147484374" r:id="rId5"/>
    <p:sldLayoutId id="2147484375" r:id="rId6"/>
    <p:sldLayoutId id="2147484376" r:id="rId7"/>
    <p:sldLayoutId id="2147484377" r:id="rId8"/>
    <p:sldLayoutId id="2147484378" r:id="rId9"/>
    <p:sldLayoutId id="2147484379" r:id="rId10"/>
    <p:sldLayoutId id="2147484380" r:id="rId11"/>
    <p:sldLayoutId id="2147484381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EF7D5BE2-6FEE-CEDA-66FB-25917F1D407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22E76D82-90B3-1674-E8C8-F60D072BC62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48C313-FD9A-7A5C-9B4C-B99B4160A6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2EFC8F43-E05E-4777-8E0E-155FFF8ED819}" type="datetime1">
              <a:rPr lang="en-US"/>
              <a:pPr>
                <a:defRPr/>
              </a:pPr>
              <a:t>3/9/2023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22DDFF-AF30-AA37-D627-C0A23B42C8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D80A88-C45E-737F-F434-43189A6E94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E6246DC-D813-4FB8-91AE-0F698311FC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EFBE3B4-7C4D-815C-AA8D-1F81A847269E}"/>
              </a:ext>
            </a:extLst>
          </p:cNvPr>
          <p:cNvSpPr/>
          <p:nvPr userDrawn="1"/>
        </p:nvSpPr>
        <p:spPr>
          <a:xfrm>
            <a:off x="0" y="6007100"/>
            <a:ext cx="9144000" cy="8509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1E5C66-552D-943F-4692-89AFCE65BDFD}"/>
              </a:ext>
            </a:extLst>
          </p:cNvPr>
          <p:cNvSpPr/>
          <p:nvPr userDrawn="1"/>
        </p:nvSpPr>
        <p:spPr>
          <a:xfrm>
            <a:off x="0" y="0"/>
            <a:ext cx="9144000" cy="8509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5BEE018-F6A4-8A92-14B4-ECD22E5B76FA}"/>
              </a:ext>
            </a:extLst>
          </p:cNvPr>
          <p:cNvCxnSpPr/>
          <p:nvPr userDrawn="1"/>
        </p:nvCxnSpPr>
        <p:spPr>
          <a:xfrm>
            <a:off x="0" y="849313"/>
            <a:ext cx="9144000" cy="1587"/>
          </a:xfrm>
          <a:prstGeom prst="line">
            <a:avLst/>
          </a:prstGeom>
          <a:ln w="76200" cap="flat" cmpd="sng" algn="ctr">
            <a:solidFill>
              <a:srgbClr val="A1201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58" name="Picture 10" descr="DU_wtag_revesed.png">
            <a:extLst>
              <a:ext uri="{FF2B5EF4-FFF2-40B4-BE49-F238E27FC236}">
                <a16:creationId xmlns:a16="http://schemas.microsoft.com/office/drawing/2014/main" id="{648AF7E0-B081-3F31-7EC2-35B0BE46DB9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1675" y="6162675"/>
            <a:ext cx="193992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382" r:id="rId1"/>
    <p:sldLayoutId id="2147484383" r:id="rId2"/>
    <p:sldLayoutId id="2147484384" r:id="rId3"/>
    <p:sldLayoutId id="2147484385" r:id="rId4"/>
    <p:sldLayoutId id="2147484386" r:id="rId5"/>
    <p:sldLayoutId id="2147484407" r:id="rId6"/>
    <p:sldLayoutId id="2147484387" r:id="rId7"/>
    <p:sldLayoutId id="2147484388" r:id="rId8"/>
    <p:sldLayoutId id="2147484389" r:id="rId9"/>
    <p:sldLayoutId id="2147484390" r:id="rId10"/>
    <p:sldLayoutId id="2147484391" r:id="rId11"/>
    <p:sldLayoutId id="2147484408" r:id="rId12"/>
    <p:sldLayoutId id="2147484409" r:id="rId13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ヒラギノ角ゴ Pro W3" pitchFamily="-107" charset="-128"/>
          <a:cs typeface="ヒラギノ角ゴ Pro W3" pitchFamily="-107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pitchFamily="-107" charset="-128"/>
          <a:cs typeface="ヒラギノ角ゴ Pro W3" pitchFamily="-107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pitchFamily="-107" charset="-128"/>
          <a:cs typeface="ヒラギノ角ゴ Pro W3" pitchFamily="-107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pitchFamily="-107" charset="-128"/>
          <a:cs typeface="ヒラギノ角ゴ Pro W3" pitchFamily="-107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pitchFamily="-107" charset="-128"/>
          <a:cs typeface="ヒラギノ角ゴ Pro W3" pitchFamily="-107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pitchFamily="-107" charset="-128"/>
          <a:cs typeface="ヒラギノ角ゴ Pro W3" pitchFamily="-107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pitchFamily="-107" charset="-128"/>
          <a:cs typeface="ヒラギノ角ゴ Pro W3" pitchFamily="-107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pitchFamily="-107" charset="-128"/>
          <a:cs typeface="ヒラギノ角ゴ Pro W3" pitchFamily="-107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pitchFamily="-107" charset="-128"/>
          <a:cs typeface="ヒラギノ角ゴ Pro W3" pitchFamily="-107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ヒラギノ角ゴ Pro W3" pitchFamily="-107" charset="-128"/>
          <a:cs typeface="ヒラギノ角ゴ Pro W3" pitchFamily="-107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ヒラギノ角ゴ Pro W3" pitchFamily="-107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ヒラギノ角ゴ Pro W3" pitchFamily="-107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ヒラギノ角ゴ Pro W3" pitchFamily="-107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ヒラギノ角ゴ Pro W3" pitchFamily="-107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7">
            <a:extLst>
              <a:ext uri="{FF2B5EF4-FFF2-40B4-BE49-F238E27FC236}">
                <a16:creationId xmlns:a16="http://schemas.microsoft.com/office/drawing/2014/main" id="{EBFA7698-E305-2C0A-8064-C771091AE51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6" descr="white transparent.png">
            <a:extLst>
              <a:ext uri="{FF2B5EF4-FFF2-40B4-BE49-F238E27FC236}">
                <a16:creationId xmlns:a16="http://schemas.microsoft.com/office/drawing/2014/main" id="{6C70C04B-13DA-2751-9079-9C21B104CC2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575" y="5976938"/>
            <a:ext cx="2057400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392" r:id="rId1"/>
    <p:sldLayoutId id="2147484410" r:id="rId2"/>
    <p:sldLayoutId id="2147484411" r:id="rId3"/>
    <p:sldLayoutId id="2147484412" r:id="rId4"/>
    <p:sldLayoutId id="2147484413" r:id="rId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8">
            <a:extLst>
              <a:ext uri="{FF2B5EF4-FFF2-40B4-BE49-F238E27FC236}">
                <a16:creationId xmlns:a16="http://schemas.microsoft.com/office/drawing/2014/main" id="{9201CBFC-EC62-1084-25DC-8B453BCD4AC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6" descr="white transparent.png">
            <a:extLst>
              <a:ext uri="{FF2B5EF4-FFF2-40B4-BE49-F238E27FC236}">
                <a16:creationId xmlns:a16="http://schemas.microsoft.com/office/drawing/2014/main" id="{3EB81B76-9404-0A84-83D2-2C74C305E9A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309403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39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7">
            <a:extLst>
              <a:ext uri="{FF2B5EF4-FFF2-40B4-BE49-F238E27FC236}">
                <a16:creationId xmlns:a16="http://schemas.microsoft.com/office/drawing/2014/main" id="{C4585AD5-6AC2-C0E9-1EF9-9BAF20F4B35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6" descr="white transparent.png">
            <a:extLst>
              <a:ext uri="{FF2B5EF4-FFF2-40B4-BE49-F238E27FC236}">
                <a16:creationId xmlns:a16="http://schemas.microsoft.com/office/drawing/2014/main" id="{831CCB16-8F09-8348-78AA-BEBF9404160C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575" y="5976938"/>
            <a:ext cx="2057400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394" r:id="rId1"/>
    <p:sldLayoutId id="2147484414" r:id="rId2"/>
    <p:sldLayoutId id="2147484415" r:id="rId3"/>
    <p:sldLayoutId id="2147484416" r:id="rId4"/>
    <p:sldLayoutId id="2147484417" r:id="rId5"/>
    <p:sldLayoutId id="2147484418" r:id="rId6"/>
    <p:sldLayoutId id="2147484419" r:id="rId7"/>
    <p:sldLayoutId id="2147484420" r:id="rId8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7">
            <a:extLst>
              <a:ext uri="{FF2B5EF4-FFF2-40B4-BE49-F238E27FC236}">
                <a16:creationId xmlns:a16="http://schemas.microsoft.com/office/drawing/2014/main" id="{0D2CCF75-3268-B085-DC55-FC5A0D02D92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6" descr="white transparent.png">
            <a:extLst>
              <a:ext uri="{FF2B5EF4-FFF2-40B4-BE49-F238E27FC236}">
                <a16:creationId xmlns:a16="http://schemas.microsoft.com/office/drawing/2014/main" id="{65F501B4-7C4C-F102-4800-6F846703B20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575" y="5976938"/>
            <a:ext cx="2057400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395" r:id="rId1"/>
    <p:sldLayoutId id="2147484421" r:id="rId2"/>
    <p:sldLayoutId id="2147484422" r:id="rId3"/>
    <p:sldLayoutId id="2147484423" r:id="rId4"/>
    <p:sldLayoutId id="2147484424" r:id="rId5"/>
    <p:sldLayoutId id="2147484425" r:id="rId6"/>
    <p:sldLayoutId id="2147484426" r:id="rId7"/>
    <p:sldLayoutId id="2147484427" r:id="rId8"/>
    <p:sldLayoutId id="2147484428" r:id="rId9"/>
    <p:sldLayoutId id="2147484429" r:id="rId10"/>
    <p:sldLayoutId id="214748443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>
            <a:extLst>
              <a:ext uri="{FF2B5EF4-FFF2-40B4-BE49-F238E27FC236}">
                <a16:creationId xmlns:a16="http://schemas.microsoft.com/office/drawing/2014/main" id="{7F748A47-6E17-2231-BE1A-F32A021CE6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7171" name="Text Placeholder 2">
            <a:extLst>
              <a:ext uri="{FF2B5EF4-FFF2-40B4-BE49-F238E27FC236}">
                <a16:creationId xmlns:a16="http://schemas.microsoft.com/office/drawing/2014/main" id="{47C7DA05-1525-8176-6B4D-C671DD2203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D00C83-BA03-A73B-2C30-CBF5C31C5D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ED1B764-AC7D-4CB0-99A4-B20C87082209}" type="datetimeFigureOut">
              <a:rPr lang="en-US"/>
              <a:pPr>
                <a:defRPr/>
              </a:pPr>
              <a:t>3/9/2023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9399DB-1116-9FA2-ED65-FCF3E80B4B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C59CDE-D43A-4820-CA9F-26D7AA4460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704D8A4-9145-491F-A978-6A51EBF3A76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96" r:id="rId1"/>
    <p:sldLayoutId id="2147484397" r:id="rId2"/>
    <p:sldLayoutId id="2147484398" r:id="rId3"/>
    <p:sldLayoutId id="2147484399" r:id="rId4"/>
    <p:sldLayoutId id="2147484400" r:id="rId5"/>
    <p:sldLayoutId id="2147484401" r:id="rId6"/>
    <p:sldLayoutId id="2147484402" r:id="rId7"/>
    <p:sldLayoutId id="2147484403" r:id="rId8"/>
    <p:sldLayoutId id="2147484404" r:id="rId9"/>
    <p:sldLayoutId id="2147484405" r:id="rId10"/>
    <p:sldLayoutId id="2147484406" r:id="rId11"/>
  </p:sldLayoutIdLst>
  <p:txStyles>
    <p:titleStyle>
      <a:lvl1pPr algn="ctr" defTabSz="685800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6858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2pPr>
      <a:lvl3pPr algn="ctr" defTabSz="6858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3pPr>
      <a:lvl4pPr algn="ctr" defTabSz="6858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4pPr>
      <a:lvl5pPr algn="ctr" defTabSz="6858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57175" indent="-257175" algn="l" defTabSz="6858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hyperlink" Target="https://www.snapchat.com/add/duadmission" TargetMode="External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51.xml"/><Relationship Id="rId6" Type="http://schemas.openxmlformats.org/officeDocument/2006/relationships/hyperlink" Target="http://www.du.edu/admission" TargetMode="External"/><Relationship Id="rId11" Type="http://schemas.openxmlformats.org/officeDocument/2006/relationships/image" Target="../media/image30.jpeg"/><Relationship Id="rId5" Type="http://schemas.openxmlformats.org/officeDocument/2006/relationships/hyperlink" Target="mailto:admission@du.edu" TargetMode="External"/><Relationship Id="rId15" Type="http://schemas.openxmlformats.org/officeDocument/2006/relationships/hyperlink" Target="https://zeemee.app.link/DZSxeq0faT" TargetMode="External"/><Relationship Id="rId10" Type="http://schemas.openxmlformats.org/officeDocument/2006/relationships/image" Target="../media/image29.png"/><Relationship Id="rId4" Type="http://schemas.openxmlformats.org/officeDocument/2006/relationships/image" Target="../media/image25.png"/><Relationship Id="rId9" Type="http://schemas.openxmlformats.org/officeDocument/2006/relationships/image" Target="../media/image28.png"/><Relationship Id="rId1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3">
            <a:extLst>
              <a:ext uri="{FF2B5EF4-FFF2-40B4-BE49-F238E27FC236}">
                <a16:creationId xmlns:a16="http://schemas.microsoft.com/office/drawing/2014/main" id="{67FD5D2D-6928-C171-FE00-71524E748E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 descr="G6PQ5273">
            <a:extLst>
              <a:ext uri="{FF2B5EF4-FFF2-40B4-BE49-F238E27FC236}">
                <a16:creationId xmlns:a16="http://schemas.microsoft.com/office/drawing/2014/main" id="{6719AA00-C6B7-0BEA-7C8E-19510D23B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238" y="725488"/>
            <a:ext cx="2933700" cy="475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Rectangle 3">
            <a:extLst>
              <a:ext uri="{FF2B5EF4-FFF2-40B4-BE49-F238E27FC236}">
                <a16:creationId xmlns:a16="http://schemas.microsoft.com/office/drawing/2014/main" id="{677D29A2-0C66-72D8-AB8C-0CD3D4D9576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0" y="1143000"/>
            <a:ext cx="5867400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lnSpc>
                <a:spcPct val="90000"/>
              </a:lnSpc>
            </a:pPr>
            <a:r>
              <a:rPr lang="en-US" altLang="en-US" sz="1400">
                <a:latin typeface="Arial" panose="020B0604020202020204" pitchFamily="34" charset="0"/>
                <a:ea typeface="ヒラギノ角ゴ Pro W3" pitchFamily="-108" charset="-128"/>
              </a:rPr>
              <a:t>  </a:t>
            </a:r>
            <a:r>
              <a:rPr lang="en-US" altLang="en-US" sz="1400" b="1">
                <a:latin typeface="Arial" panose="020B0604020202020204" pitchFamily="34" charset="0"/>
                <a:ea typeface="ヒラギノ角ゴ Pro W3" pitchFamily="-108" charset="-128"/>
              </a:rPr>
              <a:t>GPA</a:t>
            </a:r>
            <a:r>
              <a:rPr lang="en-US" altLang="en-US" sz="1400">
                <a:latin typeface="Arial" panose="020B0604020202020204" pitchFamily="34" charset="0"/>
                <a:ea typeface="ヒラギノ角ゴ Pro W3" pitchFamily="-108" charset="-128"/>
              </a:rPr>
              <a:t>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400">
                <a:latin typeface="Arial" panose="020B0604020202020204" pitchFamily="34" charset="0"/>
                <a:ea typeface="ヒラギノ角ゴ Pro W3" pitchFamily="-108" charset="-128"/>
              </a:rPr>
              <a:t>Overall GPA (weighted when available)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400">
                <a:latin typeface="Arial" panose="020B0604020202020204" pitchFamily="34" charset="0"/>
                <a:ea typeface="ヒラギノ角ゴ Pro W3" pitchFamily="-108" charset="-128"/>
              </a:rPr>
              <a:t>Academic courses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400">
                <a:latin typeface="Arial" panose="020B0604020202020204" pitchFamily="34" charset="0"/>
                <a:ea typeface="ヒラギノ角ゴ Pro W3" pitchFamily="-108" charset="-128"/>
              </a:rPr>
              <a:t>Trends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400">
                <a:latin typeface="Arial" panose="020B0604020202020204" pitchFamily="34" charset="0"/>
                <a:ea typeface="ヒラギノ角ゴ Pro W3" pitchFamily="-108" charset="-128"/>
              </a:rPr>
              <a:t>Close review of junior year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400">
                <a:latin typeface="Arial" panose="020B0604020202020204" pitchFamily="34" charset="0"/>
                <a:ea typeface="ヒラギノ角ゴ Pro W3" pitchFamily="-108" charset="-128"/>
              </a:rPr>
              <a:t># of As and Bs vs. Cs and Ds 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altLang="en-US" sz="1400">
                <a:latin typeface="Arial" panose="020B0604020202020204" pitchFamily="34" charset="0"/>
                <a:ea typeface="ヒラギノ角ゴ Pro W3" pitchFamily="-108" charset="-128"/>
              </a:rPr>
              <a:t> </a:t>
            </a:r>
          </a:p>
          <a:p>
            <a:pPr marL="0" indent="0" eaLnBrk="1" hangingPunct="1">
              <a:lnSpc>
                <a:spcPct val="90000"/>
              </a:lnSpc>
            </a:pPr>
            <a:r>
              <a:rPr lang="en-US" altLang="en-US" sz="1400">
                <a:latin typeface="Arial" panose="020B0604020202020204" pitchFamily="34" charset="0"/>
                <a:ea typeface="ヒラギノ角ゴ Pro W3" pitchFamily="-108" charset="-128"/>
              </a:rPr>
              <a:t>  </a:t>
            </a:r>
            <a:r>
              <a:rPr lang="en-US" altLang="en-US" sz="1400" b="1">
                <a:latin typeface="Arial" panose="020B0604020202020204" pitchFamily="34" charset="0"/>
                <a:ea typeface="ヒラギノ角ゴ Pro W3" pitchFamily="-108" charset="-128"/>
              </a:rPr>
              <a:t>Test Scores</a:t>
            </a:r>
            <a:r>
              <a:rPr lang="en-US" altLang="en-US" sz="1400">
                <a:latin typeface="Arial" panose="020B0604020202020204" pitchFamily="34" charset="0"/>
                <a:ea typeface="ヒラギノ角ゴ Pro W3" pitchFamily="-108" charset="-128"/>
              </a:rPr>
              <a:t> – </a:t>
            </a:r>
            <a:r>
              <a:rPr lang="en-US" altLang="en-US" sz="1400" b="1">
                <a:latin typeface="Arial" panose="020B0604020202020204" pitchFamily="34" charset="0"/>
                <a:ea typeface="ヒラギノ角ゴ Pro W3" pitchFamily="-108" charset="-128"/>
              </a:rPr>
              <a:t>We are Test-Optional </a:t>
            </a:r>
            <a:r>
              <a:rPr lang="en-US" altLang="en-US" sz="1400">
                <a:latin typeface="Arial" panose="020B0604020202020204" pitchFamily="34" charset="0"/>
                <a:ea typeface="ヒラギノ角ゴ Pro W3" pitchFamily="-108" charset="-128"/>
              </a:rPr>
              <a:t>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400">
                <a:latin typeface="Arial" panose="020B0604020202020204" pitchFamily="34" charset="0"/>
                <a:ea typeface="ヒラギノ角ゴ Pro W3" pitchFamily="-108" charset="-128"/>
              </a:rPr>
              <a:t>ACT or SAT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400">
                <a:latin typeface="Arial" panose="020B0604020202020204" pitchFamily="34" charset="0"/>
                <a:ea typeface="ヒラギノ角ゴ Pro W3" pitchFamily="-108" charset="-128"/>
              </a:rPr>
              <a:t>Super Score (mix/match)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400">
                <a:latin typeface="Arial" panose="020B0604020202020204" pitchFamily="34" charset="0"/>
                <a:ea typeface="ヒラギノ角ゴ Pro W3" pitchFamily="-108" charset="-128"/>
              </a:rPr>
              <a:t>SAT- Critical Reading and Math (No writing)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endParaRPr lang="en-US" altLang="en-US" sz="1400">
              <a:latin typeface="Arial" panose="020B0604020202020204" pitchFamily="34" charset="0"/>
              <a:ea typeface="ヒラギノ角ゴ Pro W3" pitchFamily="-108" charset="-128"/>
            </a:endParaRPr>
          </a:p>
          <a:p>
            <a:pPr marL="0" indent="0" eaLnBrk="1" hangingPunct="1">
              <a:lnSpc>
                <a:spcPct val="90000"/>
              </a:lnSpc>
            </a:pPr>
            <a:r>
              <a:rPr lang="en-US" altLang="en-US" sz="1400">
                <a:latin typeface="Arial" panose="020B0604020202020204" pitchFamily="34" charset="0"/>
                <a:ea typeface="ヒラギノ角ゴ Pro W3" pitchFamily="-108" charset="-128"/>
              </a:rPr>
              <a:t>  </a:t>
            </a:r>
            <a:r>
              <a:rPr lang="en-US" altLang="en-US" sz="1400" b="1">
                <a:latin typeface="Arial" panose="020B0604020202020204" pitchFamily="34" charset="0"/>
                <a:ea typeface="ヒラギノ角ゴ Pro W3" pitchFamily="-108" charset="-128"/>
              </a:rPr>
              <a:t>Supporting Documents/Information</a:t>
            </a:r>
            <a:r>
              <a:rPr lang="en-US" altLang="en-US" sz="1400">
                <a:latin typeface="Arial" panose="020B0604020202020204" pitchFamily="34" charset="0"/>
                <a:ea typeface="ヒラギノ角ゴ Pro W3" pitchFamily="-108" charset="-128"/>
              </a:rPr>
              <a:t>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400">
                <a:latin typeface="Arial" panose="020B0604020202020204" pitchFamily="34" charset="0"/>
                <a:ea typeface="ヒラギノ角ゴ Pro W3" pitchFamily="-108" charset="-128"/>
              </a:rPr>
              <a:t>Strength of Curriculum (CP, Honors, AP, IB; # per term and year)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400">
                <a:latin typeface="Arial" panose="020B0604020202020204" pitchFamily="34" charset="0"/>
                <a:ea typeface="ヒラギノ角ゴ Pro W3" pitchFamily="-108" charset="-128"/>
              </a:rPr>
              <a:t>Strength of High School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400">
                <a:latin typeface="Arial" panose="020B0604020202020204" pitchFamily="34" charset="0"/>
                <a:ea typeface="ヒラギノ角ゴ Pro W3" pitchFamily="-108" charset="-128"/>
              </a:rPr>
              <a:t>Essay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400">
                <a:latin typeface="Arial" panose="020B0604020202020204" pitchFamily="34" charset="0"/>
                <a:ea typeface="ヒラギノ角ゴ Pro W3" pitchFamily="-108" charset="-128"/>
              </a:rPr>
              <a:t>Recommendations- Counselor and Teacher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400">
                <a:latin typeface="Arial" panose="020B0604020202020204" pitchFamily="34" charset="0"/>
                <a:ea typeface="ヒラギノ角ゴ Pro W3" pitchFamily="-108" charset="-128"/>
              </a:rPr>
              <a:t>Activities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400">
                <a:latin typeface="Arial" panose="020B0604020202020204" pitchFamily="34" charset="0"/>
                <a:ea typeface="ヒラギノ角ゴ Pro W3" pitchFamily="-108" charset="-128"/>
              </a:rPr>
              <a:t>Need-aware 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sz="1400" i="1">
              <a:ea typeface="ヒラギノ角ゴ Pro W3" pitchFamily="-108" charset="-128"/>
            </a:endParaRP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sz="1400">
              <a:ea typeface="ヒラギノ角ゴ Pro W3" pitchFamily="-108" charset="-128"/>
            </a:endParaRPr>
          </a:p>
        </p:txBody>
      </p:sp>
      <p:sp>
        <p:nvSpPr>
          <p:cNvPr id="45060" name="Rectangle 2">
            <a:extLst>
              <a:ext uri="{FF2B5EF4-FFF2-40B4-BE49-F238E27FC236}">
                <a16:creationId xmlns:a16="http://schemas.microsoft.com/office/drawing/2014/main" id="{246C0BA4-FA1B-8208-E6F6-F7C63DA7FA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-76200"/>
            <a:ext cx="6629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8" charset="-128"/>
              </a:defRPr>
            </a:lvl9pPr>
          </a:lstStyle>
          <a:p>
            <a:pPr defTabSz="914400" eaLnBrk="1" hangingPunct="1"/>
            <a:r>
              <a:rPr lang="en-US" altLang="en-US" sz="1800" b="1">
                <a:solidFill>
                  <a:srgbClr val="FFFFFF"/>
                </a:solidFill>
              </a:rPr>
              <a:t>The Great Debate: </a:t>
            </a:r>
            <a:br>
              <a:rPr lang="en-US" altLang="en-US" sz="1800" b="1">
                <a:solidFill>
                  <a:srgbClr val="FFFFFF"/>
                </a:solidFill>
              </a:rPr>
            </a:br>
            <a:r>
              <a:rPr lang="en-US" altLang="en-US" sz="1800" b="1">
                <a:solidFill>
                  <a:srgbClr val="FFFFFF"/>
                </a:solidFill>
              </a:rPr>
              <a:t>How DU Makes Admission Decisions</a:t>
            </a:r>
          </a:p>
        </p:txBody>
      </p:sp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3">
            <a:extLst>
              <a:ext uri="{FF2B5EF4-FFF2-40B4-BE49-F238E27FC236}">
                <a16:creationId xmlns:a16="http://schemas.microsoft.com/office/drawing/2014/main" id="{B1AE9C26-F7B0-E68A-F2F4-F887003457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063" y="857250"/>
            <a:ext cx="3436937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4AE3CFC-6A3B-2305-BFE5-2D05A0CFE0E3}"/>
              </a:ext>
            </a:extLst>
          </p:cNvPr>
          <p:cNvSpPr/>
          <p:nvPr/>
        </p:nvSpPr>
        <p:spPr>
          <a:xfrm>
            <a:off x="1200150" y="1273175"/>
            <a:ext cx="3865563" cy="4270375"/>
          </a:xfrm>
          <a:prstGeom prst="rect">
            <a:avLst/>
          </a:prstGeom>
          <a:solidFill>
            <a:schemeClr val="bg1"/>
          </a:solidFill>
          <a:ln w="76200" cap="sq">
            <a:solidFill>
              <a:srgbClr val="8B233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7C6ABF80-26AF-0D15-1509-B835AC81D2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1428750"/>
            <a:ext cx="3511550" cy="38290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Aft>
                <a:spcPts val="450"/>
              </a:spcAft>
              <a:buFont typeface="Arial" pitchFamily="34" charset="0"/>
              <a:buNone/>
              <a:defRPr/>
            </a:pPr>
            <a:r>
              <a:rPr lang="en-US" altLang="en-US" sz="1800" b="1" u="sng" dirty="0">
                <a:solidFill>
                  <a:srgbClr val="98002E"/>
                </a:solidFill>
                <a:latin typeface="Futura Std Medium" panose="020B0502020204020303" pitchFamily="34" charset="0"/>
              </a:rPr>
              <a:t>First-Year Student Averages</a:t>
            </a:r>
          </a:p>
          <a:p>
            <a:pPr lvl="1" eaLnBrk="1" hangingPunct="1">
              <a:spcAft>
                <a:spcPts val="450"/>
              </a:spcAft>
              <a:buFont typeface="Wingdings" pitchFamily="2" charset="2"/>
              <a:buChar char="§"/>
              <a:defRPr/>
            </a:pPr>
            <a:r>
              <a:rPr lang="en-US" altLang="en-US" sz="1600" dirty="0">
                <a:latin typeface="Futura Std Medium" pitchFamily="34" charset="0"/>
              </a:rPr>
              <a:t>GPA: 3.76</a:t>
            </a:r>
          </a:p>
          <a:p>
            <a:pPr lvl="1" eaLnBrk="1" hangingPunct="1">
              <a:spcAft>
                <a:spcPts val="450"/>
              </a:spcAft>
              <a:buFont typeface="Wingdings" pitchFamily="2" charset="2"/>
              <a:buChar char="§"/>
              <a:defRPr/>
            </a:pPr>
            <a:r>
              <a:rPr lang="en-US" altLang="en-US" sz="1600" dirty="0">
                <a:latin typeface="Futura Std Medium" pitchFamily="34" charset="0"/>
              </a:rPr>
              <a:t>SAT: 1279</a:t>
            </a:r>
          </a:p>
          <a:p>
            <a:pPr lvl="1" eaLnBrk="1" hangingPunct="1">
              <a:spcAft>
                <a:spcPts val="450"/>
              </a:spcAft>
              <a:buFont typeface="Wingdings" pitchFamily="2" charset="2"/>
              <a:buChar char="§"/>
              <a:defRPr/>
            </a:pPr>
            <a:r>
              <a:rPr lang="en-US" altLang="en-US" sz="1600" dirty="0">
                <a:latin typeface="Futura Std Medium" pitchFamily="34" charset="0"/>
              </a:rPr>
              <a:t>ACT: 28</a:t>
            </a:r>
          </a:p>
          <a:p>
            <a:pPr eaLnBrk="1" hangingPunct="1">
              <a:spcAft>
                <a:spcPts val="450"/>
              </a:spcAft>
              <a:buFont typeface="Arial" pitchFamily="34" charset="0"/>
              <a:buNone/>
              <a:defRPr/>
            </a:pPr>
            <a:endParaRPr lang="en-US" altLang="en-US" sz="1050" b="1" dirty="0">
              <a:latin typeface="Futura Std Medium" pitchFamily="34" charset="0"/>
            </a:endParaRPr>
          </a:p>
          <a:p>
            <a:pPr eaLnBrk="1" hangingPunct="1">
              <a:spcAft>
                <a:spcPts val="450"/>
              </a:spcAft>
              <a:buFont typeface="Arial" pitchFamily="34" charset="0"/>
              <a:buNone/>
              <a:defRPr/>
            </a:pPr>
            <a:r>
              <a:rPr lang="en-US" altLang="en-US" sz="1800" b="1" u="sng" dirty="0">
                <a:solidFill>
                  <a:srgbClr val="98002E"/>
                </a:solidFill>
                <a:latin typeface="Futura Std Medium" panose="020B0502020204020303" pitchFamily="34" charset="0"/>
              </a:rPr>
              <a:t>First-Year Student Middle 50% Ranges</a:t>
            </a:r>
          </a:p>
          <a:p>
            <a:pPr lvl="1" eaLnBrk="1" hangingPunct="1">
              <a:spcAft>
                <a:spcPts val="450"/>
              </a:spcAft>
              <a:buFont typeface="Wingdings" pitchFamily="2" charset="2"/>
              <a:buChar char="§"/>
              <a:defRPr/>
            </a:pPr>
            <a:r>
              <a:rPr lang="en-US" altLang="en-US" sz="1600" dirty="0">
                <a:latin typeface="Futura Std Medium" pitchFamily="34" charset="0"/>
              </a:rPr>
              <a:t>GPA: 3.6-4.0</a:t>
            </a:r>
          </a:p>
          <a:p>
            <a:pPr lvl="1" eaLnBrk="1" hangingPunct="1">
              <a:spcAft>
                <a:spcPts val="450"/>
              </a:spcAft>
              <a:buFont typeface="Wingdings" pitchFamily="2" charset="2"/>
              <a:buChar char="§"/>
              <a:defRPr/>
            </a:pPr>
            <a:r>
              <a:rPr lang="en-US" altLang="en-US" sz="1600" dirty="0">
                <a:latin typeface="Futura Std Medium" pitchFamily="34" charset="0"/>
              </a:rPr>
              <a:t>SAT: 1190-1370</a:t>
            </a:r>
          </a:p>
          <a:p>
            <a:pPr lvl="1" eaLnBrk="1" hangingPunct="1">
              <a:spcAft>
                <a:spcPts val="450"/>
              </a:spcAft>
              <a:buFont typeface="Wingdings" pitchFamily="2" charset="2"/>
              <a:buChar char="§"/>
              <a:defRPr/>
            </a:pPr>
            <a:r>
              <a:rPr lang="en-US" altLang="en-US" sz="1600" dirty="0">
                <a:latin typeface="Futura Std Medium" pitchFamily="34" charset="0"/>
              </a:rPr>
              <a:t>ACT: 26-32</a:t>
            </a:r>
          </a:p>
          <a:p>
            <a:pPr lvl="1" eaLnBrk="1" hangingPunct="1">
              <a:spcAft>
                <a:spcPts val="450"/>
              </a:spcAft>
              <a:buFont typeface="Wingdings" pitchFamily="2" charset="2"/>
              <a:buChar char="§"/>
              <a:defRPr/>
            </a:pPr>
            <a:endParaRPr lang="en-US" altLang="en-US" sz="1050" dirty="0">
              <a:latin typeface="Futura Std Medium" pitchFamily="34" charset="0"/>
            </a:endParaRPr>
          </a:p>
          <a:p>
            <a:pPr marL="342900" lvl="1" indent="0" eaLnBrk="1" hangingPunct="1">
              <a:spcAft>
                <a:spcPts val="450"/>
              </a:spcAft>
              <a:buFont typeface="Arial" pitchFamily="34" charset="0"/>
              <a:buNone/>
              <a:defRPr/>
            </a:pPr>
            <a:endParaRPr lang="en-US" altLang="en-US" sz="1350" dirty="0">
              <a:latin typeface="Futura Std Medium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C74E934-35CC-6F7C-7BDD-692CCCC1D8BA}"/>
              </a:ext>
            </a:extLst>
          </p:cNvPr>
          <p:cNvSpPr/>
          <p:nvPr/>
        </p:nvSpPr>
        <p:spPr>
          <a:xfrm>
            <a:off x="4400550" y="5143500"/>
            <a:ext cx="3314700" cy="685800"/>
          </a:xfrm>
          <a:prstGeom prst="rect">
            <a:avLst/>
          </a:prstGeom>
          <a:solidFill>
            <a:srgbClr val="8B23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latin typeface="Trajan Pro" pitchFamily="18" charset="0"/>
              </a:rPr>
              <a:t>Meet the Admitted Students, Fall 2019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3">
            <a:extLst>
              <a:ext uri="{FF2B5EF4-FFF2-40B4-BE49-F238E27FC236}">
                <a16:creationId xmlns:a16="http://schemas.microsoft.com/office/drawing/2014/main" id="{8A1717C6-EA73-04D5-434E-1B28EB6959CB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76213" y="1238250"/>
            <a:ext cx="8967787" cy="478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Aft>
                <a:spcPts val="600"/>
              </a:spcAft>
            </a:pPr>
            <a:r>
              <a:rPr lang="en-US" altLang="en-US" sz="1800">
                <a:latin typeface="Arial" panose="020B0604020202020204" pitchFamily="34" charset="0"/>
                <a:ea typeface="ヒラギノ角ゴ Pro W3" pitchFamily="-108" charset="-128"/>
              </a:rPr>
              <a:t>Hundreds of “admissible” students are waitlisted or denied each year for downward trends and/or disciplinary infractions (many would have received merit scholarships)</a:t>
            </a:r>
          </a:p>
          <a:p>
            <a:pPr eaLnBrk="1" hangingPunct="1">
              <a:spcAft>
                <a:spcPts val="600"/>
              </a:spcAft>
            </a:pPr>
            <a:r>
              <a:rPr lang="en-US" altLang="en-US" sz="1800">
                <a:latin typeface="Arial" panose="020B0604020202020204" pitchFamily="34" charset="0"/>
                <a:ea typeface="ヒラギノ角ゴ Pro W3" pitchFamily="-108" charset="-128"/>
              </a:rPr>
              <a:t>A sampling from previous years: </a:t>
            </a:r>
          </a:p>
          <a:p>
            <a:pPr lvl="1" eaLnBrk="1" hangingPunct="1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en-US" sz="1800">
                <a:latin typeface="Arial" panose="020B0604020202020204" pitchFamily="34" charset="0"/>
                <a:ea typeface="ヒラギノ角ゴ Pro W3" pitchFamily="-108" charset="-128"/>
              </a:rPr>
              <a:t>4.0 GPA, 34 ACT- disciplinary case for harassment</a:t>
            </a:r>
          </a:p>
          <a:p>
            <a:pPr lvl="1" eaLnBrk="1" hangingPunct="1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en-US" sz="1800">
                <a:latin typeface="Arial" panose="020B0604020202020204" pitchFamily="34" charset="0"/>
                <a:ea typeface="ヒラギノ角ゴ Pro W3" pitchFamily="-108" charset="-128"/>
              </a:rPr>
              <a:t>3.78 GPA, 30 ACT, 1330 SAT- downward trend (multiple Ds and Fs)</a:t>
            </a:r>
          </a:p>
          <a:p>
            <a:pPr lvl="1" eaLnBrk="1" hangingPunct="1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en-US" sz="1800">
                <a:latin typeface="Arial" panose="020B0604020202020204" pitchFamily="34" charset="0"/>
                <a:ea typeface="ヒラギノ角ゴ Pro W3" pitchFamily="-108" charset="-128"/>
              </a:rPr>
              <a:t>3.34 GPA, 30 ACT, 1220 SAT- downward trend</a:t>
            </a:r>
          </a:p>
          <a:p>
            <a:pPr lvl="1" eaLnBrk="1" hangingPunct="1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en-US" sz="1800">
                <a:latin typeface="Arial" panose="020B0604020202020204" pitchFamily="34" charset="0"/>
                <a:ea typeface="ヒラギノ角ゴ Pro W3" pitchFamily="-108" charset="-128"/>
              </a:rPr>
              <a:t>3.88 GPA, 25 ACT, 1220 SAT- downward trend</a:t>
            </a:r>
          </a:p>
        </p:txBody>
      </p:sp>
      <p:sp>
        <p:nvSpPr>
          <p:cNvPr id="48131" name="Rectangle 2">
            <a:extLst>
              <a:ext uri="{FF2B5EF4-FFF2-40B4-BE49-F238E27FC236}">
                <a16:creationId xmlns:a16="http://schemas.microsoft.com/office/drawing/2014/main" id="{0B31D17E-FA96-240B-70E3-DB9B6F7D45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95250"/>
            <a:ext cx="7848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8" charset="-128"/>
              </a:defRPr>
            </a:lvl9pPr>
          </a:lstStyle>
          <a:p>
            <a:pPr defTabSz="914400" eaLnBrk="1" hangingPunct="1"/>
            <a:r>
              <a:rPr lang="en-US" altLang="en-US" sz="2000" b="1">
                <a:solidFill>
                  <a:srgbClr val="FFFFFF"/>
                </a:solidFill>
              </a:rPr>
              <a:t>Wait list and Denies </a:t>
            </a:r>
          </a:p>
        </p:txBody>
      </p:sp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7" name="Rectangle 3">
            <a:extLst>
              <a:ext uri="{FF2B5EF4-FFF2-40B4-BE49-F238E27FC236}">
                <a16:creationId xmlns:a16="http://schemas.microsoft.com/office/drawing/2014/main" id="{CE6A9D95-5854-9520-95D7-0B67ECB5B61E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381000" y="1193800"/>
            <a:ext cx="8610600" cy="5410200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sz="1800" dirty="0">
                <a:latin typeface="Arial" pitchFamily="34" charset="0"/>
                <a:cs typeface="Arial" pitchFamily="34" charset="0"/>
              </a:rPr>
              <a:t>Hundreds of “borderline” students are admitted each year for upward trends, unique circumstances, talent, strong recommendations, rigorous curriculums, etc. </a:t>
            </a:r>
          </a:p>
          <a:p>
            <a:pPr eaLnBrk="1" fontAlgn="auto" hangingPunct="1">
              <a:spcAft>
                <a:spcPts val="600"/>
              </a:spcAft>
              <a:buFont typeface="Arial" charset="0"/>
              <a:buChar char="•"/>
              <a:defRPr/>
            </a:pPr>
            <a:r>
              <a:rPr lang="en-US" sz="1800" dirty="0">
                <a:latin typeface="Arial" pitchFamily="34" charset="0"/>
                <a:cs typeface="Arial" pitchFamily="34" charset="0"/>
              </a:rPr>
              <a:t>A sampling from previous years:</a:t>
            </a:r>
          </a:p>
          <a:p>
            <a:pPr lvl="1" eaLnBrk="1" fontAlgn="auto" hangingPunct="1">
              <a:spcAft>
                <a:spcPts val="600"/>
              </a:spcAft>
              <a:buFont typeface="Arial" charset="0"/>
              <a:buChar char="–"/>
              <a:defRPr/>
            </a:pPr>
            <a:r>
              <a:rPr lang="en-US" sz="1800" dirty="0">
                <a:latin typeface="Arial" pitchFamily="34" charset="0"/>
                <a:cs typeface="Arial" pitchFamily="34" charset="0"/>
              </a:rPr>
              <a:t>3.15 GPA, 1280 SAT- Impressive recommendations; strong upward trend</a:t>
            </a:r>
          </a:p>
          <a:p>
            <a:pPr lvl="1" eaLnBrk="1" fontAlgn="auto" hangingPunct="1">
              <a:spcAft>
                <a:spcPts val="600"/>
              </a:spcAft>
              <a:buFont typeface="Arial" charset="0"/>
              <a:buChar char="–"/>
              <a:defRPr/>
            </a:pPr>
            <a:r>
              <a:rPr lang="en-US" sz="1800" dirty="0">
                <a:latin typeface="Arial" pitchFamily="34" charset="0"/>
                <a:cs typeface="Arial" pitchFamily="34" charset="0"/>
              </a:rPr>
              <a:t>2.62 GPA, 1330 SAT- Death in family; upward trend</a:t>
            </a:r>
          </a:p>
          <a:p>
            <a:pPr lvl="1" eaLnBrk="1" fontAlgn="auto" hangingPunct="1">
              <a:spcAft>
                <a:spcPts val="600"/>
              </a:spcAft>
              <a:buFont typeface="Arial" charset="0"/>
              <a:buChar char="–"/>
              <a:defRPr/>
            </a:pPr>
            <a:r>
              <a:rPr lang="en-US" sz="1800" dirty="0">
                <a:latin typeface="Arial" pitchFamily="34" charset="0"/>
                <a:cs typeface="Arial" pitchFamily="34" charset="0"/>
              </a:rPr>
              <a:t>3.8 GPA, 18 ACT- English is not first language; Unique and motivated student </a:t>
            </a:r>
          </a:p>
          <a:p>
            <a:pPr eaLnBrk="1" fontAlgn="auto" hangingPunct="1">
              <a:spcAft>
                <a:spcPts val="600"/>
              </a:spcAft>
              <a:buFont typeface="Arial" charset="0"/>
              <a:buChar char="•"/>
              <a:defRPr/>
            </a:pPr>
            <a:endParaRPr lang="en-US" sz="1750" b="1" dirty="0"/>
          </a:p>
          <a:p>
            <a:pPr eaLnBrk="1" fontAlgn="auto" hangingPunct="1">
              <a:spcAft>
                <a:spcPts val="0"/>
              </a:spcAft>
              <a:buFont typeface="Arial" charset="0"/>
              <a:buChar char="•"/>
              <a:defRPr/>
            </a:pPr>
            <a:endParaRPr lang="en-US" sz="1750" dirty="0"/>
          </a:p>
        </p:txBody>
      </p:sp>
      <p:sp>
        <p:nvSpPr>
          <p:cNvPr id="49155" name="Rectangle 2">
            <a:extLst>
              <a:ext uri="{FF2B5EF4-FFF2-40B4-BE49-F238E27FC236}">
                <a16:creationId xmlns:a16="http://schemas.microsoft.com/office/drawing/2014/main" id="{88E79DC5-2B79-3704-920E-1B2FBE8B37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95250"/>
            <a:ext cx="7848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8" charset="-128"/>
              </a:defRPr>
            </a:lvl9pPr>
          </a:lstStyle>
          <a:p>
            <a:pPr defTabSz="914400" eaLnBrk="1" hangingPunct="1"/>
            <a:r>
              <a:rPr lang="en-US" altLang="en-US" sz="2000" b="1">
                <a:solidFill>
                  <a:srgbClr val="FFFFFF"/>
                </a:solidFill>
              </a:rPr>
              <a:t>“Borderline” Admits</a:t>
            </a:r>
          </a:p>
        </p:txBody>
      </p:sp>
    </p:spTree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4" descr="G5D78709">
            <a:extLst>
              <a:ext uri="{FF2B5EF4-FFF2-40B4-BE49-F238E27FC236}">
                <a16:creationId xmlns:a16="http://schemas.microsoft.com/office/drawing/2014/main" id="{D140380F-58A2-DD61-9802-2289BF0A85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9475"/>
            <a:ext cx="3657600" cy="511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CA04D36-E38A-2664-B6A2-E9E7CAA4E418}"/>
              </a:ext>
            </a:extLst>
          </p:cNvPr>
          <p:cNvSpPr/>
          <p:nvPr/>
        </p:nvSpPr>
        <p:spPr>
          <a:xfrm>
            <a:off x="0" y="6007100"/>
            <a:ext cx="9144000" cy="8509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94E8F7B-15C3-6595-5E18-639B8BEAE5CC}"/>
              </a:ext>
            </a:extLst>
          </p:cNvPr>
          <p:cNvSpPr/>
          <p:nvPr/>
        </p:nvSpPr>
        <p:spPr>
          <a:xfrm>
            <a:off x="0" y="0"/>
            <a:ext cx="9144000" cy="8509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50181" name="TextBox 10">
            <a:extLst>
              <a:ext uri="{FF2B5EF4-FFF2-40B4-BE49-F238E27FC236}">
                <a16:creationId xmlns:a16="http://schemas.microsoft.com/office/drawing/2014/main" id="{325FCF30-5AAD-3C3D-3405-5553595C42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988" y="204788"/>
            <a:ext cx="57229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08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08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08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08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08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08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08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08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ヒラギノ角ゴ Pro W3" pitchFamily="-108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Senior Year:  Planning for College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BFC7171-D29C-4EC3-6BFC-CCF96E10DAEC}"/>
              </a:ext>
            </a:extLst>
          </p:cNvPr>
          <p:cNvCxnSpPr/>
          <p:nvPr/>
        </p:nvCxnSpPr>
        <p:spPr>
          <a:xfrm>
            <a:off x="0" y="849313"/>
            <a:ext cx="9144000" cy="1587"/>
          </a:xfrm>
          <a:prstGeom prst="line">
            <a:avLst/>
          </a:prstGeom>
          <a:ln w="76200" cap="flat" cmpd="sng" algn="ctr">
            <a:solidFill>
              <a:srgbClr val="98002E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0183" name="Picture 10">
            <a:extLst>
              <a:ext uri="{FF2B5EF4-FFF2-40B4-BE49-F238E27FC236}">
                <a16:creationId xmlns:a16="http://schemas.microsoft.com/office/drawing/2014/main" id="{54EFBD78-9794-F56A-CA0B-217DF18EF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6162675"/>
            <a:ext cx="17145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3">
            <a:extLst>
              <a:ext uri="{FF2B5EF4-FFF2-40B4-BE49-F238E27FC236}">
                <a16:creationId xmlns:a16="http://schemas.microsoft.com/office/drawing/2014/main" id="{CCFCB559-7D2A-4249-27AB-C37872A405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2713" y="1006475"/>
            <a:ext cx="47244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 anchor="t"/>
          <a:lstStyle/>
          <a:p>
            <a:pPr marL="285750" indent="-285750" eaLnBrk="1" hangingPunct="1"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en-US" sz="1800" b="1" dirty="0">
                <a:cs typeface="Arial" pitchFamily="34" charset="0"/>
              </a:rPr>
              <a:t>Fall</a:t>
            </a:r>
          </a:p>
          <a:p>
            <a:pPr marL="742950" lvl="1" indent="-285750" eaLnBrk="1" hangingPunct="1"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en-US" sz="1800" dirty="0">
                <a:latin typeface="Arial"/>
                <a:ea typeface="ヒラギノ角ゴ Pro W3"/>
                <a:cs typeface="Arial"/>
              </a:rPr>
              <a:t>Meet with your school counselor</a:t>
            </a:r>
          </a:p>
          <a:p>
            <a:pPr marL="742950" lvl="1" indent="-285750" eaLnBrk="1" hangingPunct="1"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en-US" sz="1800" dirty="0">
                <a:cs typeface="Arial" pitchFamily="34" charset="0"/>
              </a:rPr>
              <a:t>Get application materials and check deadlines</a:t>
            </a:r>
          </a:p>
          <a:p>
            <a:pPr marL="742950" lvl="1" indent="-285750" eaLnBrk="1" hangingPunct="1"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en-US" sz="1800" dirty="0">
                <a:cs typeface="Arial" pitchFamily="34" charset="0"/>
              </a:rPr>
              <a:t>Take the SAT and/or ACT*</a:t>
            </a:r>
          </a:p>
          <a:p>
            <a:pPr marL="742950" lvl="1" indent="-285750" eaLnBrk="1" hangingPunct="1"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en-US" sz="1800" dirty="0">
                <a:cs typeface="Arial" pitchFamily="34" charset="0"/>
              </a:rPr>
              <a:t>Visit colleges and set up interviews</a:t>
            </a:r>
          </a:p>
          <a:p>
            <a:pPr lvl="1" eaLnBrk="1" hangingPunct="1">
              <a:lnSpc>
                <a:spcPct val="80000"/>
              </a:lnSpc>
              <a:defRPr/>
            </a:pPr>
            <a:endParaRPr lang="en-US" sz="1800" dirty="0">
              <a:cs typeface="Arial" pitchFamily="34" charset="0"/>
            </a:endParaRPr>
          </a:p>
          <a:p>
            <a:pPr marL="285750" indent="-285750" eaLnBrk="1" hangingPunct="1"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en-US" sz="1800" b="1" dirty="0">
                <a:cs typeface="Arial" pitchFamily="34" charset="0"/>
              </a:rPr>
              <a:t>Winter</a:t>
            </a:r>
          </a:p>
          <a:p>
            <a:pPr marL="742950" lvl="1" indent="-285750" eaLnBrk="1" hangingPunct="1"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en-US" sz="1800" dirty="0">
                <a:cs typeface="Arial" pitchFamily="34" charset="0"/>
              </a:rPr>
              <a:t>Complete/submit the FAFSA, CSS Profile &amp; scholarship applications</a:t>
            </a:r>
          </a:p>
          <a:p>
            <a:pPr marL="742950" lvl="1" indent="-285750" eaLnBrk="1" hangingPunct="1"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en-US" sz="1800" dirty="0">
                <a:cs typeface="Arial" pitchFamily="34" charset="0"/>
              </a:rPr>
              <a:t>Keep working in your classes!</a:t>
            </a:r>
          </a:p>
          <a:p>
            <a:pPr lvl="1" eaLnBrk="1" hangingPunct="1">
              <a:lnSpc>
                <a:spcPct val="80000"/>
              </a:lnSpc>
              <a:defRPr/>
            </a:pPr>
            <a:endParaRPr lang="en-US" sz="1800" dirty="0">
              <a:cs typeface="Arial" pitchFamily="34" charset="0"/>
            </a:endParaRPr>
          </a:p>
          <a:p>
            <a:pPr marL="285750" indent="-285750" eaLnBrk="1" hangingPunct="1"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en-US" sz="1800" b="1" dirty="0">
                <a:cs typeface="Arial" pitchFamily="34" charset="0"/>
              </a:rPr>
              <a:t>Spring</a:t>
            </a:r>
          </a:p>
          <a:p>
            <a:pPr marL="742950" lvl="1" indent="-285750" eaLnBrk="1" hangingPunct="1"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en-US" sz="1800" dirty="0">
                <a:cs typeface="Arial" pitchFamily="34" charset="0"/>
              </a:rPr>
              <a:t>Review your college acceptances and financial aid awards</a:t>
            </a:r>
          </a:p>
          <a:p>
            <a:pPr marL="742950" lvl="1" indent="-285750" eaLnBrk="1" hangingPunct="1"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en-US" sz="1800" dirty="0">
                <a:latin typeface="Arial"/>
                <a:ea typeface="ヒラギノ角ゴ Pro W3"/>
                <a:cs typeface="Arial"/>
              </a:rPr>
              <a:t>Visit campuses you’ve been admitted</a:t>
            </a:r>
          </a:p>
          <a:p>
            <a:pPr marL="742950" lvl="1" indent="-285750" eaLnBrk="1" hangingPunct="1"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en-US" sz="1800" dirty="0">
                <a:latin typeface="Arial"/>
                <a:ea typeface="ヒラギノ角ゴ Pro W3"/>
                <a:cs typeface="Arial"/>
              </a:rPr>
              <a:t>Decide on the college you will attend</a:t>
            </a:r>
          </a:p>
          <a:p>
            <a:pPr lvl="1" eaLnBrk="1" hangingPunct="1">
              <a:lnSpc>
                <a:spcPct val="80000"/>
              </a:lnSpc>
              <a:defRPr/>
            </a:pPr>
            <a:endParaRPr lang="en-US" sz="1800" dirty="0">
              <a:cs typeface="Arial" pitchFamily="34" charset="0"/>
            </a:endParaRPr>
          </a:p>
          <a:p>
            <a:pPr marL="285750" indent="-285750" eaLnBrk="1" hangingPunct="1"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en-US" sz="1800" b="1" dirty="0">
                <a:cs typeface="Arial" pitchFamily="34" charset="0"/>
              </a:rPr>
              <a:t>Summer</a:t>
            </a:r>
          </a:p>
          <a:p>
            <a:pPr marL="742950" lvl="1" indent="-285750" eaLnBrk="1" hangingPunct="1"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en-US" sz="1800" dirty="0">
                <a:cs typeface="Arial" pitchFamily="34" charset="0"/>
              </a:rPr>
              <a:t>Have final transcripts and any college credits sent to your college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endParaRPr lang="en-US" sz="1600" b="1" u="sng" dirty="0">
              <a:latin typeface="+mn-lt"/>
              <a:ea typeface="ヒラギノ角ゴ Pro W3" pitchFamily="-107" charset="-128"/>
              <a:cs typeface="ヒラギノ角ゴ Pro W3" pitchFamily="-107" charset="-128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endParaRPr lang="en-US" sz="1600" dirty="0">
              <a:latin typeface="+mn-lt"/>
              <a:ea typeface="ヒラギノ角ゴ Pro W3" pitchFamily="-107" charset="-128"/>
              <a:cs typeface="ヒラギノ角ゴ Pro W3" pitchFamily="-107" charset="-128"/>
            </a:endParaRPr>
          </a:p>
          <a:p>
            <a:pPr marL="742950" lvl="1" indent="-285750" eaLnBrk="1" hangingPunct="1">
              <a:lnSpc>
                <a:spcPct val="90000"/>
              </a:lnSpc>
              <a:spcBef>
                <a:spcPct val="20000"/>
              </a:spcBef>
              <a:defRPr/>
            </a:pPr>
            <a:endParaRPr lang="en-US" sz="1600" dirty="0">
              <a:latin typeface="+mn-lt"/>
              <a:ea typeface="ヒラギノ角ゴ Pro W3" pitchFamily="-107" charset="-128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1000" dirty="0">
              <a:latin typeface="+mn-lt"/>
              <a:ea typeface="ヒラギノ角ゴ Pro W3" pitchFamily="-107" charset="-128"/>
              <a:cs typeface="ヒラギノ角ゴ Pro W3" pitchFamily="-107" charset="-128"/>
            </a:endParaRPr>
          </a:p>
          <a:p>
            <a:pPr marL="742950" lvl="1" indent="-285750" eaLnBrk="1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–"/>
              <a:defRPr/>
            </a:pPr>
            <a:endParaRPr lang="en-US" sz="1000" dirty="0">
              <a:latin typeface="+mn-lt"/>
              <a:ea typeface="ヒラギノ角ゴ Pro W3" pitchFamily="-107" charset="-128"/>
            </a:endParaRPr>
          </a:p>
        </p:txBody>
      </p:sp>
    </p:spTree>
  </p:cSld>
  <p:clrMapOvr>
    <a:masterClrMapping/>
  </p:clrMapOvr>
  <p:transition>
    <p:wipe dir="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18D79E3-50BE-1CE6-6917-F868F9B6805D}"/>
              </a:ext>
            </a:extLst>
          </p:cNvPr>
          <p:cNvSpPr/>
          <p:nvPr/>
        </p:nvSpPr>
        <p:spPr>
          <a:xfrm>
            <a:off x="0" y="6007100"/>
            <a:ext cx="9144000" cy="8509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F483C3E-AC96-D9C2-E12D-96599F77F5F4}"/>
              </a:ext>
            </a:extLst>
          </p:cNvPr>
          <p:cNvSpPr/>
          <p:nvPr/>
        </p:nvSpPr>
        <p:spPr>
          <a:xfrm>
            <a:off x="0" y="0"/>
            <a:ext cx="9144000" cy="8509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51204" name="TextBox 10">
            <a:extLst>
              <a:ext uri="{FF2B5EF4-FFF2-40B4-BE49-F238E27FC236}">
                <a16:creationId xmlns:a16="http://schemas.microsoft.com/office/drawing/2014/main" id="{E4C22DA9-DF97-765D-C03F-6F5CAEC097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988" y="204788"/>
            <a:ext cx="57229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chemeClr val="bg1"/>
                </a:solidFill>
                <a:latin typeface="Arial" panose="020B0604020202020204" pitchFamily="34" charset="0"/>
              </a:rPr>
              <a:t>Application Types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4EE6DF7-BB7C-DC52-B7DD-5CF0E6F46E79}"/>
              </a:ext>
            </a:extLst>
          </p:cNvPr>
          <p:cNvCxnSpPr/>
          <p:nvPr/>
        </p:nvCxnSpPr>
        <p:spPr>
          <a:xfrm>
            <a:off x="0" y="849313"/>
            <a:ext cx="9144000" cy="1587"/>
          </a:xfrm>
          <a:prstGeom prst="line">
            <a:avLst/>
          </a:prstGeom>
          <a:ln w="76200" cap="flat" cmpd="sng" algn="ctr">
            <a:solidFill>
              <a:srgbClr val="98002E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1206" name="Picture 10" descr="G5D64340">
            <a:extLst>
              <a:ext uri="{FF2B5EF4-FFF2-40B4-BE49-F238E27FC236}">
                <a16:creationId xmlns:a16="http://schemas.microsoft.com/office/drawing/2014/main" id="{31E4B837-6C3F-A2B8-11DA-D843ACE4A1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9000"/>
            <a:ext cx="3475038" cy="511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7" name="Picture 10">
            <a:extLst>
              <a:ext uri="{FF2B5EF4-FFF2-40B4-BE49-F238E27FC236}">
                <a16:creationId xmlns:a16="http://schemas.microsoft.com/office/drawing/2014/main" id="{80A5423A-BFAF-0AA1-23A6-D028D14D22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6162675"/>
            <a:ext cx="17145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3">
            <a:extLst>
              <a:ext uri="{FF2B5EF4-FFF2-40B4-BE49-F238E27FC236}">
                <a16:creationId xmlns:a16="http://schemas.microsoft.com/office/drawing/2014/main" id="{B80B76F2-E9AC-DC89-9C4D-9DFCBCCC52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2713" y="981075"/>
            <a:ext cx="47244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800" b="1" u="sng" dirty="0">
                <a:ea typeface="ヒラギノ角ゴ Pro W3" pitchFamily="-107" charset="-128"/>
                <a:cs typeface="Arial" pitchFamily="34" charset="0"/>
              </a:rPr>
              <a:t>Early Decision</a:t>
            </a:r>
            <a:r>
              <a:rPr lang="en-US" sz="1800" b="1" dirty="0">
                <a:ea typeface="ヒラギノ角ゴ Pro W3" pitchFamily="-107" charset="-128"/>
                <a:cs typeface="Arial" pitchFamily="34" charset="0"/>
              </a:rPr>
              <a:t>:  </a:t>
            </a:r>
            <a:r>
              <a:rPr lang="en-US" sz="1800" dirty="0">
                <a:ea typeface="ヒラギノ角ゴ Pro W3" pitchFamily="-107" charset="-128"/>
                <a:cs typeface="Arial" pitchFamily="34" charset="0"/>
              </a:rPr>
              <a:t>Binding plan where students make a commitment to a first-choice school if admitted. 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endParaRPr lang="en-US" sz="1800" dirty="0">
              <a:ea typeface="ヒラギノ角ゴ Pro W3" pitchFamily="-107" charset="-128"/>
              <a:cs typeface="Arial" pitchFamily="34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800" b="1" u="sng" dirty="0">
                <a:ea typeface="ヒラギノ角ゴ Pro W3" pitchFamily="-107" charset="-128"/>
                <a:cs typeface="Arial" pitchFamily="34" charset="0"/>
              </a:rPr>
              <a:t>Early Action:</a:t>
            </a:r>
            <a:r>
              <a:rPr lang="en-US" sz="1800" dirty="0">
                <a:ea typeface="ヒラギノ角ゴ Pro W3" pitchFamily="-107" charset="-128"/>
                <a:cs typeface="Arial" pitchFamily="34" charset="0"/>
              </a:rPr>
              <a:t> </a:t>
            </a:r>
            <a:r>
              <a:rPr lang="en-US" sz="1800" b="1" dirty="0">
                <a:ea typeface="ヒラギノ角ゴ Pro W3" pitchFamily="-107" charset="-128"/>
                <a:cs typeface="Arial" pitchFamily="34" charset="0"/>
              </a:rPr>
              <a:t> </a:t>
            </a:r>
            <a:r>
              <a:rPr lang="en-US" sz="1800" dirty="0">
                <a:ea typeface="ヒラギノ角ゴ Pro W3" pitchFamily="-107" charset="-128"/>
                <a:cs typeface="Arial" pitchFamily="34" charset="0"/>
              </a:rPr>
              <a:t>Non-binding plan that allows applicants to receive an earlier decision; students can still apply to other colleges. 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1800" dirty="0">
              <a:ea typeface="ヒラギノ角ゴ Pro W3" pitchFamily="-107" charset="-128"/>
              <a:cs typeface="Arial" pitchFamily="34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800" b="1" u="sng" dirty="0">
                <a:ea typeface="ヒラギノ角ゴ Pro W3" pitchFamily="-107" charset="-128"/>
                <a:cs typeface="Arial" pitchFamily="34" charset="0"/>
              </a:rPr>
              <a:t>Restrictive Early Action:</a:t>
            </a:r>
            <a:r>
              <a:rPr lang="en-US" sz="1800" dirty="0">
                <a:ea typeface="ヒラギノ角ゴ Pro W3" pitchFamily="-107" charset="-128"/>
                <a:cs typeface="Arial" pitchFamily="34" charset="0"/>
              </a:rPr>
              <a:t>  Non-binding plan but students are restricted from applying EA or ED to other schools. 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endParaRPr lang="en-US" sz="1800" dirty="0">
              <a:ea typeface="ヒラギノ角ゴ Pro W3" pitchFamily="-107" charset="-128"/>
              <a:cs typeface="Arial" pitchFamily="34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800" b="1" u="sng" dirty="0">
                <a:ea typeface="ヒラギノ角ゴ Pro W3" pitchFamily="-107" charset="-128"/>
                <a:cs typeface="Arial" pitchFamily="34" charset="0"/>
              </a:rPr>
              <a:t>Regular Decision: </a:t>
            </a:r>
            <a:r>
              <a:rPr lang="en-US" sz="1800" dirty="0">
                <a:ea typeface="ヒラギノ角ゴ Pro W3" pitchFamily="-107" charset="-128"/>
                <a:cs typeface="Arial" pitchFamily="34" charset="0"/>
              </a:rPr>
              <a:t>Last deadline to apply.</a:t>
            </a:r>
            <a:endParaRPr lang="en-US" sz="1800" b="1" u="sng" dirty="0">
              <a:ea typeface="ヒラギノ角ゴ Pro W3" pitchFamily="-107" charset="-128"/>
              <a:cs typeface="Arial" pitchFamily="34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endParaRPr lang="en-US" sz="1800" b="1" u="sng" dirty="0">
              <a:ea typeface="ヒラギノ角ゴ Pro W3" pitchFamily="-107" charset="-128"/>
              <a:cs typeface="Arial" pitchFamily="34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800" b="1" u="sng" dirty="0">
                <a:ea typeface="ヒラギノ角ゴ Pro W3" pitchFamily="-107" charset="-128"/>
                <a:cs typeface="Arial" pitchFamily="34" charset="0"/>
              </a:rPr>
              <a:t>Rolling Admission: </a:t>
            </a:r>
            <a:r>
              <a:rPr lang="en-US" sz="1800" dirty="0">
                <a:ea typeface="ヒラギノ角ゴ Pro W3" pitchFamily="-107" charset="-128"/>
                <a:cs typeface="Arial" pitchFamily="34" charset="0"/>
              </a:rPr>
              <a:t>Applications reviewed as submitted.</a:t>
            </a:r>
            <a:endParaRPr lang="en-US" sz="1800" b="1" u="sng" dirty="0">
              <a:ea typeface="ヒラギノ角ゴ Pro W3" pitchFamily="-107" charset="-128"/>
              <a:cs typeface="Arial" pitchFamily="34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endParaRPr lang="en-US" sz="1600" b="1" u="sng" dirty="0">
              <a:latin typeface="+mn-lt"/>
              <a:ea typeface="ヒラギノ角ゴ Pro W3" pitchFamily="-107" charset="-128"/>
              <a:cs typeface="ヒラギノ角ゴ Pro W3" pitchFamily="-107" charset="-128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endParaRPr lang="en-US" sz="1600" dirty="0">
              <a:latin typeface="+mn-lt"/>
              <a:ea typeface="ヒラギノ角ゴ Pro W3" pitchFamily="-107" charset="-128"/>
              <a:cs typeface="ヒラギノ角ゴ Pro W3" pitchFamily="-107" charset="-128"/>
            </a:endParaRPr>
          </a:p>
          <a:p>
            <a:pPr marL="742950" lvl="1" indent="-285750" eaLnBrk="1" hangingPunct="1">
              <a:lnSpc>
                <a:spcPct val="90000"/>
              </a:lnSpc>
              <a:spcBef>
                <a:spcPct val="20000"/>
              </a:spcBef>
              <a:defRPr/>
            </a:pPr>
            <a:endParaRPr lang="en-US" sz="1600" dirty="0">
              <a:latin typeface="+mn-lt"/>
              <a:ea typeface="ヒラギノ角ゴ Pro W3" pitchFamily="-107" charset="-128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1000" dirty="0">
              <a:latin typeface="+mn-lt"/>
              <a:ea typeface="ヒラギノ角ゴ Pro W3" pitchFamily="-107" charset="-128"/>
              <a:cs typeface="ヒラギノ角ゴ Pro W3" pitchFamily="-107" charset="-128"/>
            </a:endParaRPr>
          </a:p>
          <a:p>
            <a:pPr marL="742950" lvl="1" indent="-285750" eaLnBrk="1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–"/>
              <a:defRPr/>
            </a:pPr>
            <a:endParaRPr lang="en-US" sz="1000" dirty="0">
              <a:latin typeface="+mn-lt"/>
              <a:ea typeface="ヒラギノ角ゴ Pro W3" pitchFamily="-107" charset="-128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8B72605-8B81-3397-877E-947221BB7E90}"/>
              </a:ext>
            </a:extLst>
          </p:cNvPr>
          <p:cNvSpPr/>
          <p:nvPr/>
        </p:nvSpPr>
        <p:spPr>
          <a:xfrm>
            <a:off x="0" y="6007100"/>
            <a:ext cx="9144000" cy="8509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8868B8-98C5-F71C-A69D-261C0243E65E}"/>
              </a:ext>
            </a:extLst>
          </p:cNvPr>
          <p:cNvSpPr/>
          <p:nvPr/>
        </p:nvSpPr>
        <p:spPr>
          <a:xfrm>
            <a:off x="0" y="0"/>
            <a:ext cx="9144000" cy="8509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52228" name="Rectangle 9">
            <a:extLst>
              <a:ext uri="{FF2B5EF4-FFF2-40B4-BE49-F238E27FC236}">
                <a16:creationId xmlns:a16="http://schemas.microsoft.com/office/drawing/2014/main" id="{4E60D7F8-D2D4-101A-9E02-90922E2452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988" y="1598613"/>
            <a:ext cx="5357812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69863" indent="-1698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>
              <a:lnSpc>
                <a:spcPct val="125000"/>
              </a:lnSpc>
              <a:spcBef>
                <a:spcPct val="0"/>
              </a:spcBef>
              <a:spcAft>
                <a:spcPts val="263"/>
              </a:spcAft>
              <a:buClr>
                <a:srgbClr val="A12013"/>
              </a:buClr>
              <a:buFont typeface="Wingdings" panose="05000000000000000000" pitchFamily="2" charset="2"/>
              <a:buChar char="§"/>
            </a:pPr>
            <a:endParaRPr lang="en-US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229" name="TextBox 10">
            <a:extLst>
              <a:ext uri="{FF2B5EF4-FFF2-40B4-BE49-F238E27FC236}">
                <a16:creationId xmlns:a16="http://schemas.microsoft.com/office/drawing/2014/main" id="{7A395D1C-F2FE-DC7D-62E3-9CAE0EA5B6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988" y="204788"/>
            <a:ext cx="57229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chemeClr val="bg1"/>
                </a:solidFill>
                <a:latin typeface="Arial" panose="020B0604020202020204" pitchFamily="34" charset="0"/>
              </a:rPr>
              <a:t>College Essay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A64E3C0-30F5-F8AE-6A5A-93BC91511764}"/>
              </a:ext>
            </a:extLst>
          </p:cNvPr>
          <p:cNvCxnSpPr/>
          <p:nvPr/>
        </p:nvCxnSpPr>
        <p:spPr>
          <a:xfrm>
            <a:off x="0" y="849313"/>
            <a:ext cx="9144000" cy="1587"/>
          </a:xfrm>
          <a:prstGeom prst="line">
            <a:avLst/>
          </a:prstGeom>
          <a:ln w="76200" cap="flat" cmpd="sng" algn="ctr">
            <a:solidFill>
              <a:srgbClr val="98002E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2231" name="Picture 6" descr="tubers-ADJ">
            <a:extLst>
              <a:ext uri="{FF2B5EF4-FFF2-40B4-BE49-F238E27FC236}">
                <a16:creationId xmlns:a16="http://schemas.microsoft.com/office/drawing/2014/main" id="{B12B1872-BA42-8071-56EC-349C9BB6F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00" b="14999"/>
          <a:stretch>
            <a:fillRect/>
          </a:stretch>
        </p:blipFill>
        <p:spPr bwMode="auto">
          <a:xfrm>
            <a:off x="3657600" y="3595688"/>
            <a:ext cx="5486400" cy="241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2" name="Rectangle 4">
            <a:extLst>
              <a:ext uri="{FF2B5EF4-FFF2-40B4-BE49-F238E27FC236}">
                <a16:creationId xmlns:a16="http://schemas.microsoft.com/office/drawing/2014/main" id="{81914E8D-B6A6-E372-08EC-E1D76E8A42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063" y="1171575"/>
            <a:ext cx="3335337" cy="444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endParaRPr lang="en-US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Admission Counselors spend 3-10 minutes per essay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endParaRPr lang="en-US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Read 40-50 essays a day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endParaRPr lang="en-US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Your personal statement needs to function both as an essay and as an advertisement – tell your story!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endParaRPr lang="en-US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Honesty is the best policy</a:t>
            </a:r>
          </a:p>
        </p:txBody>
      </p:sp>
      <p:pic>
        <p:nvPicPr>
          <p:cNvPr id="52233" name="Picture 5" descr="G5D54717">
            <a:extLst>
              <a:ext uri="{FF2B5EF4-FFF2-40B4-BE49-F238E27FC236}">
                <a16:creationId xmlns:a16="http://schemas.microsoft.com/office/drawing/2014/main" id="{0F6D71B9-FECC-1CB1-3D2A-4F8F0F0383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889000"/>
            <a:ext cx="1828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4" name="Picture 7" descr="G6PT0410">
            <a:extLst>
              <a:ext uri="{FF2B5EF4-FFF2-40B4-BE49-F238E27FC236}">
                <a16:creationId xmlns:a16="http://schemas.microsoft.com/office/drawing/2014/main" id="{392EC39C-5445-8B48-239F-92BA4B840C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889000"/>
            <a:ext cx="182721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5" name="Picture 8" descr="G6PQ9760">
            <a:extLst>
              <a:ext uri="{FF2B5EF4-FFF2-40B4-BE49-F238E27FC236}">
                <a16:creationId xmlns:a16="http://schemas.microsoft.com/office/drawing/2014/main" id="{8C559B3C-7C9A-A785-CA5A-D3839914A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889000"/>
            <a:ext cx="1828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6" name="Picture 10">
            <a:extLst>
              <a:ext uri="{FF2B5EF4-FFF2-40B4-BE49-F238E27FC236}">
                <a16:creationId xmlns:a16="http://schemas.microsoft.com/office/drawing/2014/main" id="{34EC88FC-E1BD-91D7-6C0E-E0BE1A62CF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6162675"/>
            <a:ext cx="17145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 descr="G6PR0187">
            <a:extLst>
              <a:ext uri="{FF2B5EF4-FFF2-40B4-BE49-F238E27FC236}">
                <a16:creationId xmlns:a16="http://schemas.microsoft.com/office/drawing/2014/main" id="{14DDD64D-EC6D-7BCC-0AF0-A6A71B864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675" y="836613"/>
            <a:ext cx="3489325" cy="523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4526CD8-82DA-CC86-DC35-6178816C911C}"/>
              </a:ext>
            </a:extLst>
          </p:cNvPr>
          <p:cNvSpPr/>
          <p:nvPr/>
        </p:nvSpPr>
        <p:spPr>
          <a:xfrm>
            <a:off x="0" y="6007100"/>
            <a:ext cx="9144000" cy="8509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D00CAA-D554-35E6-46D6-44933856A721}"/>
              </a:ext>
            </a:extLst>
          </p:cNvPr>
          <p:cNvSpPr/>
          <p:nvPr/>
        </p:nvSpPr>
        <p:spPr>
          <a:xfrm>
            <a:off x="0" y="0"/>
            <a:ext cx="9144000" cy="8509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54277" name="Rectangle 9">
            <a:extLst>
              <a:ext uri="{FF2B5EF4-FFF2-40B4-BE49-F238E27FC236}">
                <a16:creationId xmlns:a16="http://schemas.microsoft.com/office/drawing/2014/main" id="{A0A2ADD2-BEE9-0846-AD98-35242BBB13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988" y="1598613"/>
            <a:ext cx="5357812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69863" indent="-1698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>
              <a:lnSpc>
                <a:spcPct val="125000"/>
              </a:lnSpc>
              <a:spcBef>
                <a:spcPct val="0"/>
              </a:spcBef>
              <a:spcAft>
                <a:spcPts val="263"/>
              </a:spcAft>
              <a:buClr>
                <a:srgbClr val="A12013"/>
              </a:buClr>
              <a:buFont typeface="Wingdings" panose="05000000000000000000" pitchFamily="2" charset="2"/>
              <a:buChar char="§"/>
            </a:pPr>
            <a:endParaRPr lang="en-US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278" name="TextBox 10">
            <a:extLst>
              <a:ext uri="{FF2B5EF4-FFF2-40B4-BE49-F238E27FC236}">
                <a16:creationId xmlns:a16="http://schemas.microsoft.com/office/drawing/2014/main" id="{CD1FE2AC-95B1-FD2D-0880-C665D81F31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988" y="204788"/>
            <a:ext cx="57229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chemeClr val="bg1"/>
                </a:solidFill>
                <a:latin typeface="Arial" panose="020B0604020202020204" pitchFamily="34" charset="0"/>
              </a:rPr>
              <a:t>Letters of Recommendation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B5FD03E-5D77-8589-2AC6-FD25C13D4D0A}"/>
              </a:ext>
            </a:extLst>
          </p:cNvPr>
          <p:cNvCxnSpPr/>
          <p:nvPr/>
        </p:nvCxnSpPr>
        <p:spPr>
          <a:xfrm>
            <a:off x="0" y="849313"/>
            <a:ext cx="9144000" cy="1587"/>
          </a:xfrm>
          <a:prstGeom prst="line">
            <a:avLst/>
          </a:prstGeom>
          <a:ln w="76200" cap="flat" cmpd="sng" algn="ctr">
            <a:solidFill>
              <a:srgbClr val="98002E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4280" name="Picture 10">
            <a:extLst>
              <a:ext uri="{FF2B5EF4-FFF2-40B4-BE49-F238E27FC236}">
                <a16:creationId xmlns:a16="http://schemas.microsoft.com/office/drawing/2014/main" id="{D45E2E7B-6403-3230-1BA3-65732310BC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6162675"/>
            <a:ext cx="17145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81" name="Rectangle 4">
            <a:extLst>
              <a:ext uri="{FF2B5EF4-FFF2-40B4-BE49-F238E27FC236}">
                <a16:creationId xmlns:a16="http://schemas.microsoft.com/office/drawing/2014/main" id="{1541A771-A0CD-2A1A-A4F6-D09D683F6D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088" y="1117600"/>
            <a:ext cx="3668712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altLang="en-US" sz="1800" b="1">
                <a:latin typeface="Arial" panose="020B0604020202020204" pitchFamily="34" charset="0"/>
                <a:cs typeface="Arial" panose="020B0604020202020204" pitchFamily="34" charset="0"/>
              </a:rPr>
              <a:t>Counselor: </a:t>
            </a:r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Discuss the student in the school</a:t>
            </a:r>
          </a:p>
          <a:p>
            <a:pPr eaLnBrk="1" hangingPunct="1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altLang="en-US" sz="1800" b="1">
                <a:latin typeface="Arial" panose="020B0604020202020204" pitchFamily="34" charset="0"/>
                <a:cs typeface="Arial" panose="020B0604020202020204" pitchFamily="34" charset="0"/>
              </a:rPr>
              <a:t>Teacher: </a:t>
            </a:r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Discuss the student in the classroom</a:t>
            </a:r>
          </a:p>
          <a:p>
            <a:pPr eaLnBrk="1" hangingPunct="1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altLang="en-US" sz="1800" b="1">
                <a:latin typeface="Arial" panose="020B0604020202020204" pitchFamily="34" charset="0"/>
                <a:cs typeface="Arial" panose="020B0604020202020204" pitchFamily="34" charset="0"/>
              </a:rPr>
              <a:t>Leadership/Community: </a:t>
            </a:r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Discuss the student in the community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6698A3C-B310-BB67-22F6-670D2D781BA7}"/>
              </a:ext>
            </a:extLst>
          </p:cNvPr>
          <p:cNvSpPr/>
          <p:nvPr/>
        </p:nvSpPr>
        <p:spPr>
          <a:xfrm>
            <a:off x="0" y="6007100"/>
            <a:ext cx="9144000" cy="8509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AB80E8-84D7-6D11-1B6B-804E50B892EC}"/>
              </a:ext>
            </a:extLst>
          </p:cNvPr>
          <p:cNvSpPr/>
          <p:nvPr/>
        </p:nvSpPr>
        <p:spPr>
          <a:xfrm>
            <a:off x="0" y="0"/>
            <a:ext cx="9144000" cy="8509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55300" name="TextBox 10">
            <a:extLst>
              <a:ext uri="{FF2B5EF4-FFF2-40B4-BE49-F238E27FC236}">
                <a16:creationId xmlns:a16="http://schemas.microsoft.com/office/drawing/2014/main" id="{8DB68E7D-40C8-1C1E-AC87-6FCE1B200A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188" y="141288"/>
            <a:ext cx="85836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What can I do?</a:t>
            </a:r>
            <a:r>
              <a:rPr lang="en-US" altLang="en-US" sz="2000">
                <a:latin typeface="Arial" panose="020B0604020202020204" pitchFamily="34" charset="0"/>
                <a:cs typeface="Times New Roman" panose="02020603050405020304" pitchFamily="18" charset="0"/>
              </a:rPr>
              <a:t>!</a:t>
            </a:r>
            <a:r>
              <a:rPr lang="en-US" altLang="en-US" sz="2000" b="1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C4D9536-B64E-A539-5C74-AFA0E4FFEBB2}"/>
              </a:ext>
            </a:extLst>
          </p:cNvPr>
          <p:cNvCxnSpPr/>
          <p:nvPr/>
        </p:nvCxnSpPr>
        <p:spPr>
          <a:xfrm>
            <a:off x="0" y="849313"/>
            <a:ext cx="9144000" cy="1587"/>
          </a:xfrm>
          <a:prstGeom prst="line">
            <a:avLst/>
          </a:prstGeom>
          <a:ln w="76200" cap="flat" cmpd="sng" algn="ctr">
            <a:solidFill>
              <a:srgbClr val="98002E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5302" name="Picture 8" descr="4D7H5913">
            <a:extLst>
              <a:ext uri="{FF2B5EF4-FFF2-40B4-BE49-F238E27FC236}">
                <a16:creationId xmlns:a16="http://schemas.microsoft.com/office/drawing/2014/main" id="{6BFD44C6-6D8F-13EA-BDED-0475CCDB48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7" r="35075"/>
          <a:stretch>
            <a:fillRect/>
          </a:stretch>
        </p:blipFill>
        <p:spPr bwMode="auto">
          <a:xfrm>
            <a:off x="0" y="889000"/>
            <a:ext cx="35814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3" name="Picture 15" descr="G6PS7300">
            <a:extLst>
              <a:ext uri="{FF2B5EF4-FFF2-40B4-BE49-F238E27FC236}">
                <a16:creationId xmlns:a16="http://schemas.microsoft.com/office/drawing/2014/main" id="{8F8C9784-828A-E7F6-4CD7-B845803214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34" r="1334"/>
          <a:stretch>
            <a:fillRect/>
          </a:stretch>
        </p:blipFill>
        <p:spPr bwMode="auto">
          <a:xfrm>
            <a:off x="0" y="4105275"/>
            <a:ext cx="1925638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4" name="Picture 11" descr="4D7H7998">
            <a:extLst>
              <a:ext uri="{FF2B5EF4-FFF2-40B4-BE49-F238E27FC236}">
                <a16:creationId xmlns:a16="http://schemas.microsoft.com/office/drawing/2014/main" id="{19850E7B-ADBA-4046-933D-600B2DBDD9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12" b="14407"/>
          <a:stretch>
            <a:fillRect/>
          </a:stretch>
        </p:blipFill>
        <p:spPr bwMode="auto">
          <a:xfrm>
            <a:off x="1870075" y="4105275"/>
            <a:ext cx="171132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5" name="Picture 10">
            <a:extLst>
              <a:ext uri="{FF2B5EF4-FFF2-40B4-BE49-F238E27FC236}">
                <a16:creationId xmlns:a16="http://schemas.microsoft.com/office/drawing/2014/main" id="{3A2B7D70-01E2-87AA-C8FA-F0A6E4455C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6162675"/>
            <a:ext cx="17145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6" name="Rectangle 3">
            <a:extLst>
              <a:ext uri="{FF2B5EF4-FFF2-40B4-BE49-F238E27FC236}">
                <a16:creationId xmlns:a16="http://schemas.microsoft.com/office/drawing/2014/main" id="{58171A61-03BD-839E-7938-2DF96A7C0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6975" y="1109663"/>
            <a:ext cx="5254625" cy="475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Get good grades, be mindful of your grade trend 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Take balanced coursework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Lots of activities and community service won’t make up for the first two points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Study for the ACT or SAT*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Demonstrate your interest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Start brainstorming college essay topics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Do your research; apply to a range of schools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Decide when to apply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Create a calendar of important dates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Select one email address for all college correspondence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Be authentic; to yourself and to the school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Remember: Not getting into a school does not equate to failure.</a:t>
            </a:r>
          </a:p>
          <a:p>
            <a:pPr eaLnBrk="1" hangingPunct="1">
              <a:lnSpc>
                <a:spcPct val="90000"/>
              </a:lnSpc>
            </a:pPr>
            <a:endParaRPr lang="en-US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6">
            <a:extLst>
              <a:ext uri="{FF2B5EF4-FFF2-40B4-BE49-F238E27FC236}">
                <a16:creationId xmlns:a16="http://schemas.microsoft.com/office/drawing/2014/main" id="{E46021E7-8E93-A2FA-89EE-2F9661376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238" y="857250"/>
            <a:ext cx="393065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594DE5D-7E64-C826-B86F-623DD8A2DDCB}"/>
              </a:ext>
            </a:extLst>
          </p:cNvPr>
          <p:cNvSpPr/>
          <p:nvPr/>
        </p:nvSpPr>
        <p:spPr>
          <a:xfrm>
            <a:off x="5068888" y="1314450"/>
            <a:ext cx="2886075" cy="3816350"/>
          </a:xfrm>
          <a:prstGeom prst="rect">
            <a:avLst/>
          </a:prstGeom>
          <a:solidFill>
            <a:schemeClr val="bg1"/>
          </a:solidFill>
          <a:ln w="76200" cap="sq">
            <a:solidFill>
              <a:srgbClr val="8B233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56324" name="Picture 5">
            <a:extLst>
              <a:ext uri="{FF2B5EF4-FFF2-40B4-BE49-F238E27FC236}">
                <a16:creationId xmlns:a16="http://schemas.microsoft.com/office/drawing/2014/main" id="{412033CC-D4D5-0A33-B160-7A2A32304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850" y="4240213"/>
            <a:ext cx="206375" cy="20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6">
            <a:extLst>
              <a:ext uri="{FF2B5EF4-FFF2-40B4-BE49-F238E27FC236}">
                <a16:creationId xmlns:a16="http://schemas.microsoft.com/office/drawing/2014/main" id="{C3553239-16FE-57B9-A95C-73952A1FDD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1613" y="2216150"/>
            <a:ext cx="2514600" cy="19812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257175" indent="-257175" algn="ctr" defTabSz="68580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altLang="en-US" sz="1350" dirty="0">
                <a:solidFill>
                  <a:prstClr val="black"/>
                </a:solidFill>
                <a:latin typeface="Futura Std Medium" pitchFamily="34" charset="0"/>
                <a:ea typeface="+mn-ea"/>
              </a:rPr>
              <a:t>Undergraduate Admission</a:t>
            </a:r>
          </a:p>
          <a:p>
            <a:pPr marL="257175" indent="-257175" algn="ctr" defTabSz="68580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altLang="en-US" sz="1350" dirty="0">
                <a:solidFill>
                  <a:prstClr val="black"/>
                </a:solidFill>
                <a:latin typeface="Futura Std Medium" pitchFamily="34" charset="0"/>
                <a:ea typeface="+mn-ea"/>
              </a:rPr>
              <a:t>2197 S. University Blvd.</a:t>
            </a:r>
          </a:p>
          <a:p>
            <a:pPr marL="257175" indent="-257175" algn="ctr" defTabSz="685800" eaLnBrk="1" fontAlgn="auto" hangingPunct="1">
              <a:spcAft>
                <a:spcPct val="55000"/>
              </a:spcAft>
              <a:buFont typeface="Arial" pitchFamily="34" charset="0"/>
              <a:buNone/>
              <a:defRPr/>
            </a:pPr>
            <a:r>
              <a:rPr lang="en-US" altLang="en-US" sz="1350" dirty="0">
                <a:solidFill>
                  <a:prstClr val="black"/>
                </a:solidFill>
                <a:latin typeface="Futura Std Medium" pitchFamily="34" charset="0"/>
                <a:ea typeface="+mn-ea"/>
              </a:rPr>
              <a:t>Denver, CO 80208-9401</a:t>
            </a:r>
          </a:p>
          <a:p>
            <a:pPr marL="257175" indent="-257175" algn="ctr" defTabSz="68580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altLang="en-US" sz="1350" dirty="0">
                <a:solidFill>
                  <a:prstClr val="black"/>
                </a:solidFill>
                <a:latin typeface="Futura Std Medium" pitchFamily="34" charset="0"/>
                <a:ea typeface="+mn-ea"/>
              </a:rPr>
              <a:t>303-871-2036</a:t>
            </a:r>
          </a:p>
          <a:p>
            <a:pPr marL="257175" indent="-257175" algn="ctr" defTabSz="685800" eaLnBrk="1" fontAlgn="auto" hangingPunct="1">
              <a:spcAft>
                <a:spcPct val="55000"/>
              </a:spcAft>
              <a:buFont typeface="Arial" pitchFamily="34" charset="0"/>
              <a:buNone/>
              <a:defRPr/>
            </a:pPr>
            <a:r>
              <a:rPr lang="en-US" altLang="en-US" sz="1350" dirty="0">
                <a:solidFill>
                  <a:prstClr val="black"/>
                </a:solidFill>
                <a:latin typeface="Futura Std Medium" pitchFamily="34" charset="0"/>
                <a:ea typeface="+mn-ea"/>
              </a:rPr>
              <a:t>Fax: 303-871-3301</a:t>
            </a:r>
          </a:p>
          <a:p>
            <a:pPr marL="257175" indent="-257175" algn="ctr" defTabSz="68580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altLang="en-US" sz="1350" dirty="0">
                <a:solidFill>
                  <a:prstClr val="black"/>
                </a:solidFill>
                <a:latin typeface="Futura Std Medium" pitchFamily="34" charset="0"/>
                <a:ea typeface="+mn-ea"/>
                <a:hlinkClick r:id="rId5"/>
              </a:rPr>
              <a:t>admission@du.edu</a:t>
            </a:r>
            <a:endParaRPr lang="en-US" altLang="en-US" sz="1350" dirty="0">
              <a:solidFill>
                <a:prstClr val="black"/>
              </a:solidFill>
              <a:latin typeface="Futura Std Medium" pitchFamily="34" charset="0"/>
              <a:ea typeface="+mn-ea"/>
            </a:endParaRPr>
          </a:p>
          <a:p>
            <a:pPr marL="257175" indent="-257175" algn="ctr" defTabSz="68580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altLang="en-US" sz="1350" dirty="0">
                <a:solidFill>
                  <a:prstClr val="black"/>
                </a:solidFill>
                <a:latin typeface="Futura Std Medium" pitchFamily="34" charset="0"/>
                <a:ea typeface="+mn-ea"/>
                <a:hlinkClick r:id="rId6"/>
              </a:rPr>
              <a:t>www.du.edu/admission</a:t>
            </a:r>
            <a:endParaRPr lang="en-US" altLang="en-US" sz="1350" dirty="0">
              <a:solidFill>
                <a:prstClr val="black"/>
              </a:solidFill>
              <a:latin typeface="Futura Std Medium" pitchFamily="34" charset="0"/>
              <a:ea typeface="+mn-ea"/>
            </a:endParaRPr>
          </a:p>
        </p:txBody>
      </p:sp>
      <p:pic>
        <p:nvPicPr>
          <p:cNvPr id="56326" name="Picture 2" descr="C:\Users\emily.forbes\Desktop\iconFacebook.png">
            <a:extLst>
              <a:ext uri="{FF2B5EF4-FFF2-40B4-BE49-F238E27FC236}">
                <a16:creationId xmlns:a16="http://schemas.microsoft.com/office/drawing/2014/main" id="{B6F07520-9365-C86A-D917-00DF69C72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163" y="4224338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7" name="Picture 3" descr="C:\Users\emily.forbes\Desktop\iconTwitter.png">
            <a:extLst>
              <a:ext uri="{FF2B5EF4-FFF2-40B4-BE49-F238E27FC236}">
                <a16:creationId xmlns:a16="http://schemas.microsoft.com/office/drawing/2014/main" id="{E63540BF-631B-E5F3-2B0A-2F98EF0FA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700" y="4219575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8" name="Picture 4" descr="C:\Users\emily.forbes\Desktop\iconYoutube.png">
            <a:extLst>
              <a:ext uri="{FF2B5EF4-FFF2-40B4-BE49-F238E27FC236}">
                <a16:creationId xmlns:a16="http://schemas.microsoft.com/office/drawing/2014/main" id="{4C0CFDBC-A095-0BA2-CB32-94A524851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224338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9" name="Picture 5" descr="C:\Users\emily.forbes\Desktop\Blog_icon.png">
            <a:extLst>
              <a:ext uri="{FF2B5EF4-FFF2-40B4-BE49-F238E27FC236}">
                <a16:creationId xmlns:a16="http://schemas.microsoft.com/office/drawing/2014/main" id="{3478154B-7BEF-F937-36E6-28E7913453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363" y="4240213"/>
            <a:ext cx="247650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0" name="Picture 6" descr="C:\Users\emily.forbes\Desktop\Pinterest_favicon.jpg">
            <a:extLst>
              <a:ext uri="{FF2B5EF4-FFF2-40B4-BE49-F238E27FC236}">
                <a16:creationId xmlns:a16="http://schemas.microsoft.com/office/drawing/2014/main" id="{7E6DD985-89A4-52D7-969C-33C5DBE8E6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838" y="4227513"/>
            <a:ext cx="214312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31" name="Picture 19">
            <a:extLst>
              <a:ext uri="{FF2B5EF4-FFF2-40B4-BE49-F238E27FC236}">
                <a16:creationId xmlns:a16="http://schemas.microsoft.com/office/drawing/2014/main" id="{82ECF203-AA9A-339E-731D-546A2E44D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763" y="1428750"/>
            <a:ext cx="2630487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6D5CD34B-3250-9B75-54BC-AF7DDD28BAB7}"/>
              </a:ext>
            </a:extLst>
          </p:cNvPr>
          <p:cNvSpPr/>
          <p:nvPr/>
        </p:nvSpPr>
        <p:spPr>
          <a:xfrm>
            <a:off x="1270000" y="4624388"/>
            <a:ext cx="5680075" cy="1236662"/>
          </a:xfrm>
          <a:prstGeom prst="rect">
            <a:avLst/>
          </a:prstGeom>
          <a:solidFill>
            <a:srgbClr val="8B6F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338D755-2692-BBFE-1697-71E99FCFF015}"/>
              </a:ext>
            </a:extLst>
          </p:cNvPr>
          <p:cNvSpPr txBox="1"/>
          <p:nvPr/>
        </p:nvSpPr>
        <p:spPr>
          <a:xfrm>
            <a:off x="1211263" y="4637088"/>
            <a:ext cx="5665787" cy="6477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white"/>
                </a:solidFill>
                <a:latin typeface="Trajan Pro" pitchFamily="18" charset="0"/>
                <a:ea typeface="+mn-ea"/>
              </a:rPr>
              <a:t>“Today’s students are unsatisfied with the status quo; they are leaders, doers, makers, and innovators. Through a hands-on, immersive, globally-impactful educational experience, they will be the world’s next great change-makers.” </a:t>
            </a:r>
            <a:endParaRPr lang="en-US" sz="1200" b="1" dirty="0">
              <a:solidFill>
                <a:prstClr val="white"/>
              </a:solidFill>
              <a:latin typeface="Trajan Pro" pitchFamily="18" charset="0"/>
              <a:ea typeface="+mn-ea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656BBEB-7C33-90DA-30A4-5213C72603FD}"/>
              </a:ext>
            </a:extLst>
          </p:cNvPr>
          <p:cNvSpPr txBox="1"/>
          <p:nvPr/>
        </p:nvSpPr>
        <p:spPr>
          <a:xfrm>
            <a:off x="3949700" y="5454650"/>
            <a:ext cx="2970213" cy="392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950" b="1" dirty="0">
                <a:solidFill>
                  <a:prstClr val="white"/>
                </a:solidFill>
                <a:latin typeface="Mr Canfields" panose="02000505060000020002" pitchFamily="2" charset="0"/>
                <a:ea typeface="+mn-ea"/>
              </a:rPr>
              <a:t>Chancellor Jeremy Haefner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99CE85-D776-DD3A-B6C2-7ACD9E83F684}"/>
              </a:ext>
            </a:extLst>
          </p:cNvPr>
          <p:cNvSpPr txBox="1"/>
          <p:nvPr/>
        </p:nvSpPr>
        <p:spPr>
          <a:xfrm>
            <a:off x="6854825" y="4567238"/>
            <a:ext cx="941388" cy="3000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1350" dirty="0">
                <a:solidFill>
                  <a:prstClr val="black"/>
                </a:solidFill>
                <a:latin typeface="Futura Std Medium" pitchFamily="34" charset="0"/>
                <a:ea typeface="+mn-ea"/>
              </a:rPr>
              <a:t>#</a:t>
            </a:r>
            <a:r>
              <a:rPr lang="en-US" altLang="en-US" sz="1350" dirty="0" err="1">
                <a:solidFill>
                  <a:prstClr val="black"/>
                </a:solidFill>
                <a:latin typeface="Futura Std Medium" pitchFamily="34" charset="0"/>
                <a:ea typeface="+mn-ea"/>
              </a:rPr>
              <a:t>DUthis</a:t>
            </a:r>
            <a:endParaRPr lang="en-US" altLang="en-US" sz="1350" dirty="0">
              <a:solidFill>
                <a:prstClr val="black"/>
              </a:solidFill>
              <a:latin typeface="Futura Std Medium" pitchFamily="34" charset="0"/>
              <a:ea typeface="+mn-ea"/>
            </a:endParaRPr>
          </a:p>
        </p:txBody>
      </p:sp>
      <p:pic>
        <p:nvPicPr>
          <p:cNvPr id="56336" name="Picture 16">
            <a:hlinkClick r:id="rId13"/>
            <a:extLst>
              <a:ext uri="{FF2B5EF4-FFF2-40B4-BE49-F238E27FC236}">
                <a16:creationId xmlns:a16="http://schemas.microsoft.com/office/drawing/2014/main" id="{64DE4A0D-2481-21CF-67FD-752763082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350" y="4232275"/>
            <a:ext cx="219075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>
            <a:hlinkClick r:id="rId15"/>
            <a:extLst>
              <a:ext uri="{FF2B5EF4-FFF2-40B4-BE49-F238E27FC236}">
                <a16:creationId xmlns:a16="http://schemas.microsoft.com/office/drawing/2014/main" id="{E0BA6CAC-D20F-5507-8377-F8E95D20D652}"/>
              </a:ext>
            </a:extLst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7023769" y="4237761"/>
            <a:ext cx="204647" cy="204647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CC3A97F4-C81F-4D08-3F77-1CC49AB09E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1828800"/>
            <a:ext cx="60198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8" charset="-128"/>
              </a:defRPr>
            </a:lvl9pPr>
          </a:lstStyle>
          <a:p>
            <a:pPr algn="ctr" defTabSz="914400" eaLnBrk="1" hangingPunct="1"/>
            <a:r>
              <a:rPr lang="en-US" altLang="en-US" sz="2800" b="1" i="1" dirty="0">
                <a:solidFill>
                  <a:srgbClr val="000000"/>
                </a:solidFill>
                <a:latin typeface="Trajan Pro"/>
                <a:ea typeface="ヒラギノ角ゴ Pro W3"/>
              </a:rPr>
              <a:t>Applying to Selective Colleges</a:t>
            </a:r>
            <a:endParaRPr lang="en-US" altLang="en-US" sz="2800" b="1" dirty="0">
              <a:solidFill>
                <a:srgbClr val="000000"/>
              </a:solidFill>
              <a:latin typeface="Trajan Pro"/>
              <a:ea typeface="ヒラギノ角ゴ Pro W3"/>
            </a:endParaRPr>
          </a:p>
          <a:p>
            <a:pPr algn="ctr" defTabSz="914400" eaLnBrk="1" hangingPunct="1"/>
            <a:endParaRPr lang="en-US" altLang="en-US" sz="2800" b="1">
              <a:solidFill>
                <a:srgbClr val="000000"/>
              </a:solidFill>
              <a:latin typeface="Trajan Pro"/>
            </a:endParaRPr>
          </a:p>
          <a:p>
            <a:pPr algn="ctr" defTabSz="914400"/>
            <a:r>
              <a:rPr lang="en-US" altLang="en-US" sz="2800" dirty="0">
                <a:solidFill>
                  <a:srgbClr val="000000"/>
                </a:solidFill>
                <a:latin typeface="Trajan Pro"/>
                <a:ea typeface="ヒラギノ角ゴ Pro W3"/>
              </a:rPr>
              <a:t>Nicholas Taylor (Substitute)</a:t>
            </a:r>
            <a:br>
              <a:rPr lang="en-US" altLang="en-US" sz="2800" dirty="0">
                <a:solidFill>
                  <a:srgbClr val="000000"/>
                </a:solidFill>
                <a:latin typeface="Trajan Pro"/>
                <a:ea typeface="ヒラギノ角ゴ Pro W3"/>
              </a:rPr>
            </a:br>
            <a:r>
              <a:rPr lang="en-US" altLang="en-US" sz="2800" dirty="0">
                <a:solidFill>
                  <a:srgbClr val="000000"/>
                </a:solidFill>
                <a:latin typeface="Trajan Pro"/>
                <a:ea typeface="ヒラギノ角ゴ Pro W3"/>
              </a:rPr>
              <a:t>Chatfield Senior High Counselor</a:t>
            </a: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93A384F-351D-23ED-3123-BD3822DAF3BC}"/>
              </a:ext>
            </a:extLst>
          </p:cNvPr>
          <p:cNvSpPr/>
          <p:nvPr/>
        </p:nvSpPr>
        <p:spPr>
          <a:xfrm>
            <a:off x="0" y="6007100"/>
            <a:ext cx="9144000" cy="8509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5FAE60-E8A9-457F-B8FA-87907AE67A9E}"/>
              </a:ext>
            </a:extLst>
          </p:cNvPr>
          <p:cNvSpPr/>
          <p:nvPr/>
        </p:nvSpPr>
        <p:spPr>
          <a:xfrm>
            <a:off x="0" y="0"/>
            <a:ext cx="9144000" cy="8509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37892" name="Rectangle 9">
            <a:extLst>
              <a:ext uri="{FF2B5EF4-FFF2-40B4-BE49-F238E27FC236}">
                <a16:creationId xmlns:a16="http://schemas.microsoft.com/office/drawing/2014/main" id="{B24CA19D-0A6E-B202-585C-8D0E7964E0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988" y="1598613"/>
            <a:ext cx="5357812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69863" indent="-1698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>
              <a:lnSpc>
                <a:spcPct val="125000"/>
              </a:lnSpc>
              <a:spcBef>
                <a:spcPct val="0"/>
              </a:spcBef>
              <a:spcAft>
                <a:spcPts val="263"/>
              </a:spcAft>
              <a:buClr>
                <a:srgbClr val="A12013"/>
              </a:buClr>
              <a:buFont typeface="Wingdings" panose="05000000000000000000" pitchFamily="2" charset="2"/>
              <a:buChar char="§"/>
            </a:pPr>
            <a:endParaRPr lang="en-US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893" name="TextBox 10">
            <a:extLst>
              <a:ext uri="{FF2B5EF4-FFF2-40B4-BE49-F238E27FC236}">
                <a16:creationId xmlns:a16="http://schemas.microsoft.com/office/drawing/2014/main" id="{1B11945F-5570-9CE5-C14E-F6D187663A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988" y="204788"/>
            <a:ext cx="57229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chemeClr val="bg1"/>
                </a:solidFill>
                <a:latin typeface="Arial" panose="020B0604020202020204" pitchFamily="34" charset="0"/>
              </a:rPr>
              <a:t>Private vs. Public 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77D130D-67F7-CC9D-8D86-6D8ED147EDD8}"/>
              </a:ext>
            </a:extLst>
          </p:cNvPr>
          <p:cNvCxnSpPr/>
          <p:nvPr/>
        </p:nvCxnSpPr>
        <p:spPr>
          <a:xfrm>
            <a:off x="0" y="849313"/>
            <a:ext cx="9144000" cy="1587"/>
          </a:xfrm>
          <a:prstGeom prst="line">
            <a:avLst/>
          </a:prstGeom>
          <a:ln w="76200" cap="flat" cmpd="sng" algn="ctr">
            <a:solidFill>
              <a:srgbClr val="98002E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7895" name="Picture 2" descr="G6PQ5273">
            <a:extLst>
              <a:ext uri="{FF2B5EF4-FFF2-40B4-BE49-F238E27FC236}">
                <a16:creationId xmlns:a16="http://schemas.microsoft.com/office/drawing/2014/main" id="{9988EA5D-4951-7517-D49C-E837DDAD3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6463"/>
            <a:ext cx="3400425" cy="510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Picture 10">
            <a:extLst>
              <a:ext uri="{FF2B5EF4-FFF2-40B4-BE49-F238E27FC236}">
                <a16:creationId xmlns:a16="http://schemas.microsoft.com/office/drawing/2014/main" id="{AF6709E0-1AA1-A636-C3C2-72F1F4F122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6162675"/>
            <a:ext cx="17145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7" name="Rectangle 4">
            <a:extLst>
              <a:ext uri="{FF2B5EF4-FFF2-40B4-BE49-F238E27FC236}">
                <a16:creationId xmlns:a16="http://schemas.microsoft.com/office/drawing/2014/main" id="{A152AC3D-F000-86B0-99EA-85AE07FE55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5100" y="1598613"/>
            <a:ext cx="4645025" cy="440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It’s all about the money</a:t>
            </a:r>
          </a:p>
          <a:p>
            <a:pPr eaLnBrk="1" hangingPunct="1"/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Public colleges/universities receive some sort of financial support from the state</a:t>
            </a:r>
          </a:p>
          <a:p>
            <a:pPr eaLnBrk="1" hangingPunct="1"/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Private colleges are supported by tuition, endowment, and donations from alumni and friends</a:t>
            </a:r>
          </a:p>
          <a:p>
            <a:pPr eaLnBrk="1" hangingPunct="1"/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Look at net price, not just sticker price</a:t>
            </a:r>
          </a:p>
          <a:p>
            <a:pPr eaLnBrk="1" hangingPunct="1"/>
            <a:r>
              <a:rPr lang="en-US" altLang="en-US" sz="1800" b="1">
                <a:latin typeface="Arial" panose="020B0604020202020204" pitchFamily="34" charset="0"/>
                <a:cs typeface="Arial" panose="020B0604020202020204" pitchFamily="34" charset="0"/>
              </a:rPr>
              <a:t>Do your research- remember that one size does NOT fit all. Know what you want in a school!</a:t>
            </a:r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1F13B96-1511-D8E7-D693-341AD9876598}"/>
              </a:ext>
            </a:extLst>
          </p:cNvPr>
          <p:cNvSpPr/>
          <p:nvPr/>
        </p:nvSpPr>
        <p:spPr>
          <a:xfrm>
            <a:off x="0" y="6007100"/>
            <a:ext cx="9144000" cy="8509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6FD6A0-CA9F-7958-B3BD-0646A0516108}"/>
              </a:ext>
            </a:extLst>
          </p:cNvPr>
          <p:cNvSpPr/>
          <p:nvPr/>
        </p:nvSpPr>
        <p:spPr>
          <a:xfrm>
            <a:off x="0" y="0"/>
            <a:ext cx="9144000" cy="8509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38916" name="Rectangle 9">
            <a:extLst>
              <a:ext uri="{FF2B5EF4-FFF2-40B4-BE49-F238E27FC236}">
                <a16:creationId xmlns:a16="http://schemas.microsoft.com/office/drawing/2014/main" id="{49B7DED8-927F-A16A-7860-879BEF0FEF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988" y="1598613"/>
            <a:ext cx="5357812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69863" indent="-1698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>
              <a:lnSpc>
                <a:spcPct val="125000"/>
              </a:lnSpc>
              <a:spcBef>
                <a:spcPct val="0"/>
              </a:spcBef>
              <a:spcAft>
                <a:spcPts val="263"/>
              </a:spcAft>
              <a:buClr>
                <a:srgbClr val="A12013"/>
              </a:buClr>
              <a:buFont typeface="Wingdings" panose="05000000000000000000" pitchFamily="2" charset="2"/>
              <a:buChar char="§"/>
            </a:pPr>
            <a:endParaRPr lang="en-US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917" name="TextBox 10">
            <a:extLst>
              <a:ext uri="{FF2B5EF4-FFF2-40B4-BE49-F238E27FC236}">
                <a16:creationId xmlns:a16="http://schemas.microsoft.com/office/drawing/2014/main" id="{CF24D5B0-FDD0-BA80-BC15-E7A41BCAD4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988" y="204788"/>
            <a:ext cx="7315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chemeClr val="bg1"/>
                </a:solidFill>
                <a:latin typeface="Arial" panose="020B0604020202020204" pitchFamily="34" charset="0"/>
              </a:rPr>
              <a:t>Public Schools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6194485-8EED-DDB0-EB87-453AAD05AB3B}"/>
              </a:ext>
            </a:extLst>
          </p:cNvPr>
          <p:cNvCxnSpPr/>
          <p:nvPr/>
        </p:nvCxnSpPr>
        <p:spPr>
          <a:xfrm>
            <a:off x="0" y="849313"/>
            <a:ext cx="9144000" cy="1587"/>
          </a:xfrm>
          <a:prstGeom prst="line">
            <a:avLst/>
          </a:prstGeom>
          <a:ln w="76200" cap="flat" cmpd="sng" algn="ctr">
            <a:solidFill>
              <a:srgbClr val="98002E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8919" name="Picture 13" descr="G5D64349">
            <a:extLst>
              <a:ext uri="{FF2B5EF4-FFF2-40B4-BE49-F238E27FC236}">
                <a16:creationId xmlns:a16="http://schemas.microsoft.com/office/drawing/2014/main" id="{1A3CE94C-21DB-413B-04DE-113236F6B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33" r="12000"/>
          <a:stretch>
            <a:fillRect/>
          </a:stretch>
        </p:blipFill>
        <p:spPr bwMode="auto">
          <a:xfrm>
            <a:off x="0" y="889000"/>
            <a:ext cx="3657600" cy="511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0" name="Picture 10">
            <a:extLst>
              <a:ext uri="{FF2B5EF4-FFF2-40B4-BE49-F238E27FC236}">
                <a16:creationId xmlns:a16="http://schemas.microsoft.com/office/drawing/2014/main" id="{AB3B261F-2A52-7641-F9F0-026C0261A9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6162675"/>
            <a:ext cx="17145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7">
            <a:extLst>
              <a:ext uri="{FF2B5EF4-FFF2-40B4-BE49-F238E27FC236}">
                <a16:creationId xmlns:a16="http://schemas.microsoft.com/office/drawing/2014/main" id="{EF60F7F6-8F32-AA62-689C-D1DD48C067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1163638"/>
            <a:ext cx="5334000" cy="467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600" dirty="0">
                <a:ea typeface="ヒラギノ角ゴ Pro W3" pitchFamily="-107" charset="-128"/>
                <a:cs typeface="Arial" pitchFamily="34" charset="0"/>
              </a:rPr>
              <a:t>Public Flagship Universities:</a:t>
            </a:r>
          </a:p>
          <a:p>
            <a:pPr marL="742950" lvl="1" indent="-285750" eaLnBrk="1" hangingPunct="1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1600" dirty="0">
                <a:ea typeface="ヒラギノ角ゴ Pro W3" pitchFamily="-107" charset="-128"/>
                <a:cs typeface="Arial" pitchFamily="34" charset="0"/>
              </a:rPr>
              <a:t>Are the main public colleges in the state and are often larger (e.g. Ohio State University, Penn State University, University of Colorado – Boulder)</a:t>
            </a:r>
          </a:p>
          <a:p>
            <a:pPr marL="742950" lvl="1" indent="-285750" eaLnBrk="1" hangingPunct="1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1600" dirty="0">
                <a:ea typeface="ヒラギノ角ゴ Pro W3" pitchFamily="-107" charset="-128"/>
                <a:cs typeface="Arial" pitchFamily="34" charset="0"/>
              </a:rPr>
              <a:t>Draw students from around the state &amp; abroad</a:t>
            </a:r>
          </a:p>
          <a:p>
            <a:pPr marL="742950" lvl="1" indent="-285750" eaLnBrk="1" hangingPunct="1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1600" dirty="0">
                <a:ea typeface="ヒラギノ角ゴ Pro W3" pitchFamily="-107" charset="-128"/>
                <a:cs typeface="Arial" pitchFamily="34" charset="0"/>
              </a:rPr>
              <a:t>Can be more selective than other public schools in the state</a:t>
            </a:r>
          </a:p>
          <a:p>
            <a:pPr marL="342900" indent="-342900" eaLnBrk="1" hangingPunct="1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600" dirty="0">
                <a:ea typeface="ヒラギノ角ゴ Pro W3" pitchFamily="-107" charset="-128"/>
                <a:cs typeface="Arial" pitchFamily="34" charset="0"/>
              </a:rPr>
              <a:t>Smaller Public Colleges and Universities:</a:t>
            </a:r>
          </a:p>
          <a:p>
            <a:pPr marL="742950" lvl="1" indent="-285750" eaLnBrk="1" hangingPunct="1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1600" dirty="0">
                <a:ea typeface="ヒラギノ角ゴ Pro W3" pitchFamily="-107" charset="-128"/>
                <a:cs typeface="Arial" pitchFamily="34" charset="0"/>
              </a:rPr>
              <a:t>Smaller (typically)</a:t>
            </a:r>
          </a:p>
          <a:p>
            <a:pPr marL="742950" lvl="1" indent="-285750" eaLnBrk="1" hangingPunct="1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1600" dirty="0">
                <a:ea typeface="ヒラギノ角ゴ Pro W3" pitchFamily="-107" charset="-128"/>
                <a:cs typeface="Arial" pitchFamily="34" charset="0"/>
              </a:rPr>
              <a:t>Draw students from their immediate region with less out-of-state and international students</a:t>
            </a:r>
          </a:p>
          <a:p>
            <a:pPr marL="342900" indent="-342900" eaLnBrk="1" hangingPunct="1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600" dirty="0">
                <a:ea typeface="ヒラギノ角ゴ Pro W3" pitchFamily="-107" charset="-128"/>
                <a:cs typeface="Arial" pitchFamily="34" charset="0"/>
              </a:rPr>
              <a:t>All public institutions have considerable bureaucratic and regulatory costs and obligations</a:t>
            </a:r>
          </a:p>
          <a:p>
            <a:pPr marL="342900" indent="-342900" eaLnBrk="1" hangingPunct="1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600" dirty="0">
                <a:ea typeface="ヒラギノ角ゴ Pro W3" pitchFamily="-107" charset="-128"/>
                <a:cs typeface="Arial" pitchFamily="34" charset="0"/>
              </a:rPr>
              <a:t>Tuition discount is given up front for in-state students </a:t>
            </a:r>
          </a:p>
          <a:p>
            <a:pPr marL="342900" indent="-342900" eaLnBrk="1" hangingPunct="1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3200" b="1" dirty="0">
              <a:latin typeface="+mn-lt"/>
              <a:ea typeface="ヒラギノ角ゴ Pro W3" pitchFamily="-107" charset="-128"/>
              <a:cs typeface="ヒラギノ角ゴ Pro W3" pitchFamily="-107" charset="-128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Content Placeholder 5" descr="20080522_Lamont_Music_D7H7773_final_wip_012.jpg">
            <a:extLst>
              <a:ext uri="{FF2B5EF4-FFF2-40B4-BE49-F238E27FC236}">
                <a16:creationId xmlns:a16="http://schemas.microsoft.com/office/drawing/2014/main" id="{091738EC-90A7-227B-4390-11A7CEB2A6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463" y="889000"/>
            <a:ext cx="3411537" cy="511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757905D-5AE8-B659-3F59-625E4EBA9918}"/>
              </a:ext>
            </a:extLst>
          </p:cNvPr>
          <p:cNvSpPr/>
          <p:nvPr/>
        </p:nvSpPr>
        <p:spPr>
          <a:xfrm>
            <a:off x="0" y="6007100"/>
            <a:ext cx="9144000" cy="8509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8D01927-A5DF-8A08-2FB2-B9CFABEF2C91}"/>
              </a:ext>
            </a:extLst>
          </p:cNvPr>
          <p:cNvSpPr/>
          <p:nvPr/>
        </p:nvSpPr>
        <p:spPr>
          <a:xfrm>
            <a:off x="0" y="0"/>
            <a:ext cx="9144000" cy="8509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39941" name="TextBox 10">
            <a:extLst>
              <a:ext uri="{FF2B5EF4-FFF2-40B4-BE49-F238E27FC236}">
                <a16:creationId xmlns:a16="http://schemas.microsoft.com/office/drawing/2014/main" id="{E8DE7887-7C83-3D2E-2A38-C522341D60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988" y="204788"/>
            <a:ext cx="57229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chemeClr val="bg1"/>
                </a:solidFill>
                <a:latin typeface="Arial" panose="020B0604020202020204" pitchFamily="34" charset="0"/>
              </a:rPr>
              <a:t>Private Schools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FAD386D-041D-1B93-D146-AD371EED59FD}"/>
              </a:ext>
            </a:extLst>
          </p:cNvPr>
          <p:cNvCxnSpPr/>
          <p:nvPr/>
        </p:nvCxnSpPr>
        <p:spPr>
          <a:xfrm>
            <a:off x="0" y="849313"/>
            <a:ext cx="9144000" cy="1587"/>
          </a:xfrm>
          <a:prstGeom prst="line">
            <a:avLst/>
          </a:prstGeom>
          <a:ln w="76200" cap="flat" cmpd="sng" algn="ctr">
            <a:solidFill>
              <a:srgbClr val="98002E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9943" name="Picture 10">
            <a:extLst>
              <a:ext uri="{FF2B5EF4-FFF2-40B4-BE49-F238E27FC236}">
                <a16:creationId xmlns:a16="http://schemas.microsoft.com/office/drawing/2014/main" id="{49BCD84B-7420-969C-FE89-FAF9D8BAD6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6162675"/>
            <a:ext cx="17145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4" name="Content Placeholder 6">
            <a:extLst>
              <a:ext uri="{FF2B5EF4-FFF2-40B4-BE49-F238E27FC236}">
                <a16:creationId xmlns:a16="http://schemas.microsoft.com/office/drawing/2014/main" id="{CCAA888A-D320-9B04-8A27-B4B7FF5B36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263" y="1331913"/>
            <a:ext cx="5537200" cy="4738687"/>
          </a:xfrm>
        </p:spPr>
        <p:txBody>
          <a:bodyPr/>
          <a:lstStyle/>
          <a:p>
            <a:pPr eaLnBrk="1" hangingPunct="1"/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Draw students nationally and internationally because tuition prices are the same for everyone</a:t>
            </a:r>
          </a:p>
          <a:p>
            <a:pPr eaLnBrk="1" hangingPunct="1"/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Are privately owned and operated giving them the right to make their own rules and regulations</a:t>
            </a:r>
          </a:p>
          <a:p>
            <a:pPr eaLnBrk="1" hangingPunct="1"/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Classes are smaller in size and taught by professors not graduate students (usually) </a:t>
            </a:r>
          </a:p>
          <a:p>
            <a:pPr eaLnBrk="1" hangingPunct="1"/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Tuition discount is given after a student is admitted through scholarships and financial aid </a:t>
            </a:r>
          </a:p>
          <a:p>
            <a:pPr eaLnBrk="1" hangingPunct="1"/>
            <a:endParaRPr lang="en-US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4BCD160-D2D3-625F-D863-335BBE82F9A5}"/>
              </a:ext>
            </a:extLst>
          </p:cNvPr>
          <p:cNvSpPr/>
          <p:nvPr/>
        </p:nvSpPr>
        <p:spPr>
          <a:xfrm>
            <a:off x="0" y="6007100"/>
            <a:ext cx="9144000" cy="8509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06F9EEA-DD19-2456-F2B7-086E2F9F5126}"/>
              </a:ext>
            </a:extLst>
          </p:cNvPr>
          <p:cNvSpPr/>
          <p:nvPr/>
        </p:nvSpPr>
        <p:spPr>
          <a:xfrm>
            <a:off x="0" y="0"/>
            <a:ext cx="9144000" cy="8509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40964" name="Rectangle 9">
            <a:extLst>
              <a:ext uri="{FF2B5EF4-FFF2-40B4-BE49-F238E27FC236}">
                <a16:creationId xmlns:a16="http://schemas.microsoft.com/office/drawing/2014/main" id="{21E9CF9C-1D3F-C5EE-3857-C409D410BA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988" y="1598613"/>
            <a:ext cx="5357812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69863" indent="-1698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eaLnBrk="1" hangingPunct="1">
              <a:lnSpc>
                <a:spcPct val="125000"/>
              </a:lnSpc>
              <a:spcBef>
                <a:spcPct val="0"/>
              </a:spcBef>
              <a:spcAft>
                <a:spcPts val="263"/>
              </a:spcAft>
              <a:buClr>
                <a:srgbClr val="A12013"/>
              </a:buClr>
              <a:buFont typeface="Wingdings" panose="05000000000000000000" pitchFamily="2" charset="2"/>
              <a:buChar char="§"/>
            </a:pPr>
            <a:endParaRPr lang="en-US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965" name="TextBox 10">
            <a:extLst>
              <a:ext uri="{FF2B5EF4-FFF2-40B4-BE49-F238E27FC236}">
                <a16:creationId xmlns:a16="http://schemas.microsoft.com/office/drawing/2014/main" id="{73812ABE-9155-693B-0558-C21F79230C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988" y="204788"/>
            <a:ext cx="57229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chemeClr val="bg1"/>
                </a:solidFill>
                <a:latin typeface="Arial" panose="020B0604020202020204" pitchFamily="34" charset="0"/>
              </a:rPr>
              <a:t>What is Selectivity?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E3520F6-EA53-D3B8-FC3D-5FE1A4964330}"/>
              </a:ext>
            </a:extLst>
          </p:cNvPr>
          <p:cNvCxnSpPr/>
          <p:nvPr/>
        </p:nvCxnSpPr>
        <p:spPr>
          <a:xfrm>
            <a:off x="0" y="849313"/>
            <a:ext cx="9144000" cy="1587"/>
          </a:xfrm>
          <a:prstGeom prst="line">
            <a:avLst/>
          </a:prstGeom>
          <a:ln w="76200" cap="flat" cmpd="sng" algn="ctr">
            <a:solidFill>
              <a:srgbClr val="98002E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0967" name="Picture 10">
            <a:extLst>
              <a:ext uri="{FF2B5EF4-FFF2-40B4-BE49-F238E27FC236}">
                <a16:creationId xmlns:a16="http://schemas.microsoft.com/office/drawing/2014/main" id="{4AF00CEC-F151-E222-8633-5E4ACB1022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6162675"/>
            <a:ext cx="17145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8" name="Text Box 5">
            <a:extLst>
              <a:ext uri="{FF2B5EF4-FFF2-40B4-BE49-F238E27FC236}">
                <a16:creationId xmlns:a16="http://schemas.microsoft.com/office/drawing/2014/main" id="{D699B3E9-1CEF-1DB6-CA20-10A4567EBDD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77800" y="1144588"/>
            <a:ext cx="8813800" cy="3970337"/>
          </a:xfrm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Clr>
                <a:schemeClr val="tx1"/>
              </a:buClr>
              <a:defRPr/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What is Selectivity?</a:t>
            </a:r>
          </a:p>
          <a:p>
            <a:pPr lvl="1" eaLnBrk="1" hangingPunct="1">
              <a:spcBef>
                <a:spcPct val="50000"/>
              </a:spcBef>
              <a:buClr>
                <a:schemeClr val="tx1"/>
              </a:buClr>
              <a:defRPr/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No precise definition: Can be public or private</a:t>
            </a:r>
          </a:p>
          <a:p>
            <a:pPr lvl="1" eaLnBrk="1" hangingPunct="1">
              <a:spcBef>
                <a:spcPct val="50000"/>
              </a:spcBef>
              <a:buClr>
                <a:schemeClr val="tx1"/>
              </a:buClr>
              <a:defRPr/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It’s about numbers…Reported as a percentage of completed applications</a:t>
            </a:r>
          </a:p>
          <a:p>
            <a:pPr marL="457200" lvl="1" indent="0" eaLnBrk="1" hangingPunct="1">
              <a:spcBef>
                <a:spcPct val="50000"/>
              </a:spcBef>
              <a:buClr>
                <a:schemeClr val="tx1"/>
              </a:buClr>
              <a:buFont typeface="Arial" panose="020B0604020202020204" pitchFamily="34" charset="0"/>
              <a:buNone/>
              <a:defRPr/>
            </a:pPr>
            <a:endParaRPr lang="en-US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Clr>
                <a:schemeClr val="tx1"/>
              </a:buClr>
              <a:defRPr/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Why are schools more selective today?</a:t>
            </a:r>
          </a:p>
          <a:p>
            <a:pPr lvl="1" eaLnBrk="1" hangingPunct="1">
              <a:spcBef>
                <a:spcPct val="50000"/>
              </a:spcBef>
              <a:buClr>
                <a:schemeClr val="tx1"/>
              </a:buClr>
              <a:defRPr/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More students are applying to more colleges</a:t>
            </a:r>
          </a:p>
          <a:p>
            <a:pPr lvl="1" eaLnBrk="1" hangingPunct="1">
              <a:spcBef>
                <a:spcPct val="50000"/>
              </a:spcBef>
              <a:buClr>
                <a:schemeClr val="tx1"/>
              </a:buClr>
              <a:defRPr/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Internet, Common Application online</a:t>
            </a:r>
          </a:p>
          <a:p>
            <a:pPr lvl="1" eaLnBrk="1" hangingPunct="1">
              <a:spcBef>
                <a:spcPct val="50000"/>
              </a:spcBef>
              <a:buClr>
                <a:schemeClr val="tx1"/>
              </a:buClr>
              <a:defRPr/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More high achieving high school students applying for a limited number of spots</a:t>
            </a:r>
          </a:p>
          <a:p>
            <a:pPr lvl="1" eaLnBrk="1" hangingPunct="1">
              <a:spcBef>
                <a:spcPct val="50000"/>
              </a:spcBef>
              <a:buClr>
                <a:schemeClr val="tx1"/>
              </a:buClr>
              <a:defRPr/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Class shaping: majors, diversity, ability to pay, etc.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8314307-CB89-17DF-CD16-ABB917D3FF73}"/>
              </a:ext>
            </a:extLst>
          </p:cNvPr>
          <p:cNvSpPr/>
          <p:nvPr/>
        </p:nvSpPr>
        <p:spPr>
          <a:xfrm>
            <a:off x="0" y="6007100"/>
            <a:ext cx="9144000" cy="8509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8ED545B-EEF9-5178-EEDC-C302920E39EE}"/>
              </a:ext>
            </a:extLst>
          </p:cNvPr>
          <p:cNvSpPr/>
          <p:nvPr/>
        </p:nvSpPr>
        <p:spPr>
          <a:xfrm>
            <a:off x="0" y="0"/>
            <a:ext cx="9144000" cy="8509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Selective Admission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8C68B45-730C-8157-802E-9A117F1B2641}"/>
              </a:ext>
            </a:extLst>
          </p:cNvPr>
          <p:cNvCxnSpPr/>
          <p:nvPr/>
        </p:nvCxnSpPr>
        <p:spPr>
          <a:xfrm>
            <a:off x="0" y="849313"/>
            <a:ext cx="9144000" cy="1587"/>
          </a:xfrm>
          <a:prstGeom prst="line">
            <a:avLst/>
          </a:prstGeom>
          <a:ln w="76200" cap="flat" cmpd="sng" algn="ctr">
            <a:solidFill>
              <a:srgbClr val="98002E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14">
            <a:extLst>
              <a:ext uri="{FF2B5EF4-FFF2-40B4-BE49-F238E27FC236}">
                <a16:creationId xmlns:a16="http://schemas.microsoft.com/office/drawing/2014/main" id="{6F9925AD-9D5B-B2EA-3DA6-7A5967ED6E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288" y="1139825"/>
            <a:ext cx="8850312" cy="457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15000"/>
              </a:lnSpc>
              <a:spcBef>
                <a:spcPct val="20000"/>
              </a:spcBef>
              <a:spcAft>
                <a:spcPts val="600"/>
              </a:spcAft>
              <a:buFont typeface="Wingdings" pitchFamily="2" charset="2"/>
              <a:buNone/>
              <a:defRPr/>
            </a:pPr>
            <a:r>
              <a:rPr lang="en-US" sz="1750" dirty="0">
                <a:ea typeface="ヒラギノ角ゴ Pro W3" pitchFamily="-107" charset="-128"/>
                <a:cs typeface="Arial" pitchFamily="34" charset="0"/>
              </a:rPr>
              <a:t> </a:t>
            </a:r>
          </a:p>
          <a:p>
            <a:pPr marL="742950" lvl="1" indent="-285750" eaLnBrk="1" hangingPunct="1">
              <a:lnSpc>
                <a:spcPct val="115000"/>
              </a:lnSpc>
              <a:spcBef>
                <a:spcPct val="20000"/>
              </a:spcBef>
              <a:spcAft>
                <a:spcPts val="600"/>
              </a:spcAft>
              <a:defRPr/>
            </a:pPr>
            <a:r>
              <a:rPr lang="en-US" sz="1800" dirty="0">
                <a:latin typeface="+mn-lt"/>
                <a:ea typeface="ヒラギノ角ゴ Pro W3" pitchFamily="-107" charset="-128"/>
              </a:rPr>
              <a:t> </a:t>
            </a:r>
          </a:p>
        </p:txBody>
      </p:sp>
      <p:pic>
        <p:nvPicPr>
          <p:cNvPr id="41990" name="Picture 10">
            <a:extLst>
              <a:ext uri="{FF2B5EF4-FFF2-40B4-BE49-F238E27FC236}">
                <a16:creationId xmlns:a16="http://schemas.microsoft.com/office/drawing/2014/main" id="{410DA357-9985-E993-393A-5C9D5BC542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6162675"/>
            <a:ext cx="17145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1" name="Content Placeholder 10">
            <a:extLst>
              <a:ext uri="{FF2B5EF4-FFF2-40B4-BE49-F238E27FC236}">
                <a16:creationId xmlns:a16="http://schemas.microsoft.com/office/drawing/2014/main" id="{37A21E0D-246F-F147-DCFC-A8211A0114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39825"/>
            <a:ext cx="8229600" cy="4654550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2000" b="1">
                <a:latin typeface="Arial" panose="020B0604020202020204" pitchFamily="34" charset="0"/>
                <a:ea typeface="ヒラギノ角ゴ Pro W3" pitchFamily="-108" charset="-128"/>
                <a:cs typeface="Arial" panose="020B0604020202020204" pitchFamily="34" charset="0"/>
              </a:rPr>
              <a:t>Of all the colleges and universities in the U.S., ONLY a small number typically admit fewer than 15% of applicants: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2000" i="1">
                <a:latin typeface="Arial" panose="020B0604020202020204" pitchFamily="34" charset="0"/>
                <a:ea typeface="ヒラギノ角ゴ Pro W3" pitchFamily="-108" charset="-128"/>
                <a:cs typeface="Arial" panose="020B0604020202020204" pitchFamily="34" charset="0"/>
              </a:rPr>
              <a:t>Air Force Academy, Brown, Cal Tech, Columbia,</a:t>
            </a:r>
            <a:r>
              <a:rPr lang="en-US" altLang="en-US" sz="2000">
                <a:latin typeface="Arial" panose="020B0604020202020204" pitchFamily="34" charset="0"/>
                <a:ea typeface="ヒラギノ角ゴ Pro W3" pitchFamily="-108" charset="-128"/>
                <a:cs typeface="Arial" panose="020B0604020202020204" pitchFamily="34" charset="0"/>
              </a:rPr>
              <a:t> </a:t>
            </a:r>
            <a:r>
              <a:rPr lang="en-US" altLang="en-US" sz="2000" i="1">
                <a:latin typeface="Arial" panose="020B0604020202020204" pitchFamily="34" charset="0"/>
                <a:ea typeface="ヒラギノ角ゴ Pro W3" pitchFamily="-108" charset="-128"/>
                <a:cs typeface="Arial" panose="020B0604020202020204" pitchFamily="34" charset="0"/>
              </a:rPr>
              <a:t>Harvard, MIT,</a:t>
            </a:r>
            <a:r>
              <a:rPr lang="en-US" altLang="en-US" sz="2000">
                <a:latin typeface="Arial" panose="020B0604020202020204" pitchFamily="34" charset="0"/>
                <a:ea typeface="ヒラギノ角ゴ Pro W3" pitchFamily="-108" charset="-128"/>
                <a:cs typeface="Arial" panose="020B0604020202020204" pitchFamily="34" charset="0"/>
              </a:rPr>
              <a:t> </a:t>
            </a:r>
            <a:r>
              <a:rPr lang="en-US" altLang="en-US" sz="2000" i="1">
                <a:latin typeface="Arial" panose="020B0604020202020204" pitchFamily="34" charset="0"/>
                <a:ea typeface="ヒラギノ角ゴ Pro W3" pitchFamily="-108" charset="-128"/>
                <a:cs typeface="Arial" panose="020B0604020202020204" pitchFamily="34" charset="0"/>
              </a:rPr>
              <a:t>Naval Academy,</a:t>
            </a:r>
            <a:r>
              <a:rPr lang="en-US" altLang="en-US" sz="2000">
                <a:latin typeface="Arial" panose="020B0604020202020204" pitchFamily="34" charset="0"/>
                <a:ea typeface="ヒラギノ角ゴ Pro W3" pitchFamily="-108" charset="-128"/>
                <a:cs typeface="Arial" panose="020B0604020202020204" pitchFamily="34" charset="0"/>
              </a:rPr>
              <a:t> </a:t>
            </a:r>
            <a:r>
              <a:rPr lang="en-US" altLang="en-US" sz="2000" i="1">
                <a:latin typeface="Arial" panose="020B0604020202020204" pitchFamily="34" charset="0"/>
                <a:ea typeface="ヒラギノ角ゴ Pro W3" pitchFamily="-108" charset="-128"/>
                <a:cs typeface="Arial" panose="020B0604020202020204" pitchFamily="34" charset="0"/>
              </a:rPr>
              <a:t>Princeton,</a:t>
            </a:r>
            <a:r>
              <a:rPr lang="en-US" altLang="en-US" sz="2000">
                <a:latin typeface="Arial" panose="020B0604020202020204" pitchFamily="34" charset="0"/>
                <a:ea typeface="ヒラギノ角ゴ Pro W3" pitchFamily="-108" charset="-128"/>
                <a:cs typeface="Arial" panose="020B0604020202020204" pitchFamily="34" charset="0"/>
              </a:rPr>
              <a:t> </a:t>
            </a:r>
            <a:r>
              <a:rPr lang="en-US" altLang="en-US" sz="2000" i="1">
                <a:latin typeface="Arial" panose="020B0604020202020204" pitchFamily="34" charset="0"/>
                <a:ea typeface="ヒラギノ角ゴ Pro W3" pitchFamily="-108" charset="-128"/>
                <a:cs typeface="Arial" panose="020B0604020202020204" pitchFamily="34" charset="0"/>
              </a:rPr>
              <a:t>Stanford</a:t>
            </a:r>
            <a:r>
              <a:rPr lang="en-US" altLang="en-US" sz="2000">
                <a:latin typeface="Arial" panose="020B0604020202020204" pitchFamily="34" charset="0"/>
                <a:ea typeface="ヒラギノ角ゴ Pro W3" pitchFamily="-108" charset="-128"/>
                <a:cs typeface="Arial" panose="020B0604020202020204" pitchFamily="34" charset="0"/>
              </a:rPr>
              <a:t>, </a:t>
            </a:r>
            <a:r>
              <a:rPr lang="en-US" altLang="en-US" sz="2000" i="1">
                <a:latin typeface="Arial" panose="020B0604020202020204" pitchFamily="34" charset="0"/>
                <a:ea typeface="ヒラギノ角ゴ Pro W3" pitchFamily="-108" charset="-128"/>
                <a:cs typeface="Arial" panose="020B0604020202020204" pitchFamily="34" charset="0"/>
              </a:rPr>
              <a:t>Juilliard, West Point,</a:t>
            </a:r>
            <a:r>
              <a:rPr lang="en-US" altLang="en-US" sz="2000">
                <a:latin typeface="Arial" panose="020B0604020202020204" pitchFamily="34" charset="0"/>
                <a:ea typeface="ヒラギノ角ゴ Pro W3" pitchFamily="-108" charset="-128"/>
                <a:cs typeface="Arial" panose="020B0604020202020204" pitchFamily="34" charset="0"/>
              </a:rPr>
              <a:t> Williams, </a:t>
            </a:r>
            <a:r>
              <a:rPr lang="en-US" altLang="en-US" sz="2000" i="1">
                <a:latin typeface="Arial" panose="020B0604020202020204" pitchFamily="34" charset="0"/>
                <a:ea typeface="ヒラギノ角ゴ Pro W3" pitchFamily="-108" charset="-128"/>
                <a:cs typeface="Arial" panose="020B0604020202020204" pitchFamily="34" charset="0"/>
              </a:rPr>
              <a:t>Yale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n-US" altLang="en-US" sz="2000" i="1">
              <a:latin typeface="Arial" panose="020B0604020202020204" pitchFamily="34" charset="0"/>
              <a:ea typeface="ヒラギノ角ゴ Pro W3" pitchFamily="-108" charset="-128"/>
              <a:cs typeface="Arial" panose="020B0604020202020204" pitchFamily="34" charset="0"/>
            </a:endParaRPr>
          </a:p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2000">
                <a:latin typeface="Arial" panose="020B0604020202020204" pitchFamily="34" charset="0"/>
                <a:ea typeface="ヒラギノ角ゴ Pro W3" pitchFamily="-108" charset="-128"/>
                <a:cs typeface="Arial" panose="020B0604020202020204" pitchFamily="34" charset="0"/>
              </a:rPr>
              <a:t>	</a:t>
            </a:r>
            <a:r>
              <a:rPr lang="en-US" altLang="en-US" sz="2000" b="1">
                <a:latin typeface="Arial" panose="020B0604020202020204" pitchFamily="34" charset="0"/>
                <a:ea typeface="ヒラギノ角ゴ Pro W3" pitchFamily="-108" charset="-128"/>
                <a:cs typeface="Arial" panose="020B0604020202020204" pitchFamily="34" charset="0"/>
              </a:rPr>
              <a:t>Some schools that admit 15% to 30%: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2000" i="1">
                <a:latin typeface="Arial" panose="020B0604020202020204" pitchFamily="34" charset="0"/>
                <a:ea typeface="ヒラギノ角ゴ Pro W3" pitchFamily="-108" charset="-128"/>
                <a:cs typeface="Arial" panose="020B0604020202020204" pitchFamily="34" charset="0"/>
              </a:rPr>
              <a:t>	Bates, Boston College, Carleton, Georgetown, Middlebury, Notre Dame, Rice, Wesleyan, …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sz="2000" i="1">
              <a:latin typeface="Arial" panose="020B0604020202020204" pitchFamily="34" charset="0"/>
              <a:ea typeface="ヒラギノ角ゴ Pro W3" pitchFamily="-108" charset="-128"/>
              <a:cs typeface="Arial" panose="020B0604020202020204" pitchFamily="34" charset="0"/>
            </a:endParaRP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en-US" sz="2000" b="1">
                <a:latin typeface="Arial" panose="020B0604020202020204" pitchFamily="34" charset="0"/>
                <a:ea typeface="ヒラギノ角ゴ Pro W3" pitchFamily="-108" charset="-128"/>
                <a:cs typeface="Arial" panose="020B0604020202020204" pitchFamily="34" charset="0"/>
              </a:rPr>
              <a:t>MOST (80%) colleges and universities admit more than 50%: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2000" i="1">
                <a:latin typeface="Arial" panose="020B0604020202020204" pitchFamily="34" charset="0"/>
                <a:ea typeface="ヒラギノ角ゴ Pro W3" pitchFamily="-108" charset="-128"/>
                <a:cs typeface="Arial" panose="020B0604020202020204" pitchFamily="34" charset="0"/>
              </a:rPr>
              <a:t>	Clemson, Denver, Gonzaga, Georgia, Indiana, Puget Sound, Purdue, Virginia Tech  …</a:t>
            </a:r>
            <a:endParaRPr lang="en-US" altLang="en-US" sz="2000" b="1">
              <a:latin typeface="Arial" panose="020B0604020202020204" pitchFamily="34" charset="0"/>
              <a:ea typeface="ヒラギノ角ゴ Pro W3" pitchFamily="-108" charset="-128"/>
              <a:cs typeface="Arial" panose="020B0604020202020204" pitchFamily="34" charset="0"/>
            </a:endParaRPr>
          </a:p>
          <a:p>
            <a:pPr algn="ctr" eaLnBrk="1" hangingPunct="1"/>
            <a:endParaRPr lang="en-US" altLang="en-US" sz="2000" b="1">
              <a:latin typeface="Arial" panose="020B0604020202020204" pitchFamily="34" charset="0"/>
              <a:ea typeface="ヒラギノ角ゴ Pro W3" pitchFamily="-108" charset="-128"/>
              <a:cs typeface="Arial" panose="020B0604020202020204" pitchFamily="34" charset="0"/>
            </a:endParaRP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en-US" sz="2000" b="1">
                <a:latin typeface="Arial" panose="020B0604020202020204" pitchFamily="34" charset="0"/>
                <a:ea typeface="ヒラギノ角ゴ Pro W3" pitchFamily="-108" charset="-128"/>
                <a:cs typeface="Arial" panose="020B0604020202020204" pitchFamily="34" charset="0"/>
              </a:rPr>
              <a:t>*</a:t>
            </a:r>
            <a:r>
              <a:rPr lang="en-US" altLang="en-US" sz="2000">
                <a:latin typeface="Arial" panose="020B0604020202020204" pitchFamily="34" charset="0"/>
                <a:ea typeface="ヒラギノ角ゴ Pro W3" pitchFamily="-108" charset="-128"/>
                <a:cs typeface="Arial" panose="020B0604020202020204" pitchFamily="34" charset="0"/>
              </a:rPr>
              <a:t>Degree of selectivity can change from year-to-year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6" descr="G6PT7919">
            <a:extLst>
              <a:ext uri="{FF2B5EF4-FFF2-40B4-BE49-F238E27FC236}">
                <a16:creationId xmlns:a16="http://schemas.microsoft.com/office/drawing/2014/main" id="{A4008D57-6954-85E8-F7C3-9A42B96E9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00"/>
          <a:stretch>
            <a:fillRect/>
          </a:stretch>
        </p:blipFill>
        <p:spPr bwMode="auto">
          <a:xfrm>
            <a:off x="0" y="3121025"/>
            <a:ext cx="3657600" cy="325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0F09279-8569-CB81-C15F-C4A6B9C4970E}"/>
              </a:ext>
            </a:extLst>
          </p:cNvPr>
          <p:cNvSpPr/>
          <p:nvPr/>
        </p:nvSpPr>
        <p:spPr>
          <a:xfrm>
            <a:off x="0" y="6007100"/>
            <a:ext cx="9144000" cy="8509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A3B7AB-9A5E-93F8-7807-C92C5E4222CD}"/>
              </a:ext>
            </a:extLst>
          </p:cNvPr>
          <p:cNvSpPr/>
          <p:nvPr/>
        </p:nvSpPr>
        <p:spPr>
          <a:xfrm>
            <a:off x="0" y="0"/>
            <a:ext cx="9144000" cy="8509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43013" name="TextBox 10">
            <a:extLst>
              <a:ext uri="{FF2B5EF4-FFF2-40B4-BE49-F238E27FC236}">
                <a16:creationId xmlns:a16="http://schemas.microsoft.com/office/drawing/2014/main" id="{3C340075-89D7-427A-DB4C-344AF9D256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988" y="204788"/>
            <a:ext cx="73517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chemeClr val="bg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What are selective schools looking for in a student?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E921221-04C6-6CD6-8AC1-6C02AD6142F5}"/>
              </a:ext>
            </a:extLst>
          </p:cNvPr>
          <p:cNvCxnSpPr/>
          <p:nvPr/>
        </p:nvCxnSpPr>
        <p:spPr>
          <a:xfrm>
            <a:off x="0" y="849313"/>
            <a:ext cx="9144000" cy="1587"/>
          </a:xfrm>
          <a:prstGeom prst="line">
            <a:avLst/>
          </a:prstGeom>
          <a:ln w="76200" cap="flat" cmpd="sng" algn="ctr">
            <a:solidFill>
              <a:srgbClr val="98002E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3015" name="Picture 5" descr="G6PQ6431">
            <a:extLst>
              <a:ext uri="{FF2B5EF4-FFF2-40B4-BE49-F238E27FC236}">
                <a16:creationId xmlns:a16="http://schemas.microsoft.com/office/drawing/2014/main" id="{1E07EBDD-4B23-FDE7-0DB6-79F02280A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90"/>
          <a:stretch>
            <a:fillRect/>
          </a:stretch>
        </p:blipFill>
        <p:spPr bwMode="auto">
          <a:xfrm>
            <a:off x="0" y="889000"/>
            <a:ext cx="3660775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6" name="Picture 10">
            <a:extLst>
              <a:ext uri="{FF2B5EF4-FFF2-40B4-BE49-F238E27FC236}">
                <a16:creationId xmlns:a16="http://schemas.microsoft.com/office/drawing/2014/main" id="{3C55FD61-5CC4-C728-B8DE-F01F91D4FD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6162675"/>
            <a:ext cx="17145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1027">
            <a:extLst>
              <a:ext uri="{FF2B5EF4-FFF2-40B4-BE49-F238E27FC236}">
                <a16:creationId xmlns:a16="http://schemas.microsoft.com/office/drawing/2014/main" id="{DBB2AF12-FD81-F082-5092-EE8EF3938760}"/>
              </a:ext>
            </a:extLst>
          </p:cNvPr>
          <p:cNvSpPr txBox="1">
            <a:spLocks noChangeArrowheads="1"/>
          </p:cNvSpPr>
          <p:nvPr/>
        </p:nvSpPr>
        <p:spPr>
          <a:xfrm>
            <a:off x="3781425" y="1206500"/>
            <a:ext cx="5210175" cy="4800600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pPr marL="342900" indent="-342900" defTabSz="91440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900" dirty="0">
                <a:ea typeface="Arial Unicode MS" pitchFamily="34" charset="-128"/>
                <a:cs typeface="Arial" pitchFamily="34" charset="0"/>
              </a:rPr>
              <a:t>Have high academic standards</a:t>
            </a:r>
          </a:p>
          <a:p>
            <a:pPr marL="742950" lvl="1" indent="-285750" defTabSz="91440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900" dirty="0">
                <a:ea typeface="Arial Unicode MS" pitchFamily="34" charset="-128"/>
                <a:cs typeface="Arial" pitchFamily="34" charset="0"/>
              </a:rPr>
              <a:t>GPA</a:t>
            </a:r>
          </a:p>
          <a:p>
            <a:pPr marL="742950" lvl="1" indent="-285750" defTabSz="91440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900" dirty="0">
                <a:ea typeface="Arial Unicode MS" pitchFamily="34" charset="-128"/>
                <a:cs typeface="Arial" pitchFamily="34" charset="0"/>
              </a:rPr>
              <a:t>Test scores*</a:t>
            </a:r>
          </a:p>
          <a:p>
            <a:pPr marL="742950" lvl="1" indent="-285750" defTabSz="91440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900" dirty="0">
              <a:ea typeface="Arial Unicode MS" pitchFamily="34" charset="-128"/>
              <a:cs typeface="Arial" pitchFamily="34" charset="0"/>
            </a:endParaRPr>
          </a:p>
          <a:p>
            <a:pPr marL="342900" indent="-342900" defTabSz="91440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900" dirty="0">
                <a:ea typeface="Arial Unicode MS" pitchFamily="34" charset="-128"/>
                <a:cs typeface="Arial" pitchFamily="34" charset="0"/>
              </a:rPr>
              <a:t>Fit</a:t>
            </a:r>
          </a:p>
          <a:p>
            <a:pPr marL="742950" lvl="1" indent="-285750" defTabSz="91440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900" dirty="0">
                <a:ea typeface="Arial Unicode MS" pitchFamily="34" charset="-128"/>
                <a:cs typeface="Arial" pitchFamily="34" charset="0"/>
              </a:rPr>
              <a:t>With so many qualified students, we must find ways to distinguish one application from another </a:t>
            </a:r>
          </a:p>
          <a:p>
            <a:pPr marL="742950" lvl="1" indent="-285750" defTabSz="91440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900" dirty="0">
                <a:ea typeface="Arial Unicode MS" pitchFamily="34" charset="-128"/>
                <a:cs typeface="Arial" pitchFamily="34" charset="0"/>
              </a:rPr>
              <a:t>Extra-curricular activities</a:t>
            </a:r>
          </a:p>
          <a:p>
            <a:pPr marL="742950" lvl="1" indent="-285750" defTabSz="91440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900" dirty="0">
                <a:ea typeface="Arial Unicode MS" pitchFamily="34" charset="-128"/>
                <a:cs typeface="Arial" pitchFamily="34" charset="0"/>
              </a:rPr>
              <a:t>Communication skills</a:t>
            </a:r>
          </a:p>
          <a:p>
            <a:pPr marL="1143000" lvl="2" indent="-228600" defTabSz="91440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900" dirty="0">
                <a:ea typeface="Arial Unicode MS" pitchFamily="34" charset="-128"/>
                <a:cs typeface="Arial" pitchFamily="34" charset="0"/>
              </a:rPr>
              <a:t>Essays</a:t>
            </a:r>
          </a:p>
          <a:p>
            <a:pPr marL="1143000" lvl="2" indent="-228600" defTabSz="91440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900" dirty="0">
                <a:ea typeface="Arial Unicode MS" pitchFamily="34" charset="-128"/>
                <a:cs typeface="Arial" pitchFamily="34" charset="0"/>
              </a:rPr>
              <a:t>Interview</a:t>
            </a:r>
          </a:p>
          <a:p>
            <a:pPr marL="742950" lvl="1" indent="-285750" defTabSz="91440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900" dirty="0">
                <a:ea typeface="Arial Unicode MS" pitchFamily="34" charset="-128"/>
                <a:cs typeface="Arial" pitchFamily="34" charset="0"/>
              </a:rPr>
              <a:t>Recommendations</a:t>
            </a:r>
          </a:p>
          <a:p>
            <a:pPr marL="742950" lvl="1" indent="-285750" defTabSz="91440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900" dirty="0">
                <a:ea typeface="Arial Unicode MS" pitchFamily="34" charset="-128"/>
                <a:cs typeface="Arial" pitchFamily="34" charset="0"/>
              </a:rPr>
              <a:t>Demonstrated interest</a:t>
            </a:r>
          </a:p>
          <a:p>
            <a:pPr marL="342900" indent="-342900" defTabSz="914400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en-US" sz="3200" dirty="0">
              <a:latin typeface="+mn-lt"/>
              <a:ea typeface="+mn-ea"/>
              <a:cs typeface="Times New Roman" pitchFamily="18" charset="0"/>
            </a:endParaRPr>
          </a:p>
          <a:p>
            <a:pPr marL="342900" indent="-342900" defTabSz="914400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3200" dirty="0">
              <a:latin typeface="+mn-lt"/>
              <a:ea typeface="+mn-ea"/>
              <a:cs typeface="Times New Roman" pitchFamily="18" charset="0"/>
            </a:endParaRPr>
          </a:p>
          <a:p>
            <a:pPr marL="342900" indent="-342900" defTabSz="914400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3200" dirty="0">
                <a:latin typeface="WP TypographicSymbols" charset="0"/>
                <a:ea typeface="+mn-ea"/>
                <a:cs typeface="Times New Roman" pitchFamily="18" charset="0"/>
              </a:rPr>
              <a:t> 	</a:t>
            </a:r>
            <a:endParaRPr lang="en-US" sz="3200" dirty="0">
              <a:latin typeface="+mn-lt"/>
              <a:ea typeface="+mn-e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 descr="volcano9">
            <a:extLst>
              <a:ext uri="{FF2B5EF4-FFF2-40B4-BE49-F238E27FC236}">
                <a16:creationId xmlns:a16="http://schemas.microsoft.com/office/drawing/2014/main" id="{7241D1E3-2C0D-4360-3286-DAC3DD294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/>
          <a:stretch>
            <a:fillRect/>
          </a:stretch>
        </p:blipFill>
        <p:spPr bwMode="auto">
          <a:xfrm>
            <a:off x="0" y="889000"/>
            <a:ext cx="3657600" cy="545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B3284FA-C9BE-04F6-C00F-DF8E2818F437}"/>
              </a:ext>
            </a:extLst>
          </p:cNvPr>
          <p:cNvSpPr/>
          <p:nvPr/>
        </p:nvSpPr>
        <p:spPr>
          <a:xfrm>
            <a:off x="0" y="6007100"/>
            <a:ext cx="9144000" cy="8509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2624DAA-58B3-7775-C603-9A5F4564D073}"/>
              </a:ext>
            </a:extLst>
          </p:cNvPr>
          <p:cNvSpPr/>
          <p:nvPr/>
        </p:nvSpPr>
        <p:spPr>
          <a:xfrm>
            <a:off x="0" y="0"/>
            <a:ext cx="9144000" cy="8509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44037" name="TextBox 10">
            <a:extLst>
              <a:ext uri="{FF2B5EF4-FFF2-40B4-BE49-F238E27FC236}">
                <a16:creationId xmlns:a16="http://schemas.microsoft.com/office/drawing/2014/main" id="{78D0B285-9AB2-F732-D147-F002CBA73B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988" y="79375"/>
            <a:ext cx="83550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chemeClr val="bg1"/>
                </a:solidFill>
                <a:latin typeface="Arial" panose="020B0604020202020204" pitchFamily="34" charset="0"/>
              </a:rPr>
              <a:t>How do colleges make admission decisions?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chemeClr val="bg1"/>
                </a:solidFill>
                <a:latin typeface="Arial" panose="020B0604020202020204" pitchFamily="34" charset="0"/>
              </a:rPr>
              <a:t>“Shaping the Class”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3E3EB55-1183-144F-ACE2-C9C2CE97184A}"/>
              </a:ext>
            </a:extLst>
          </p:cNvPr>
          <p:cNvCxnSpPr/>
          <p:nvPr/>
        </p:nvCxnSpPr>
        <p:spPr>
          <a:xfrm>
            <a:off x="0" y="849313"/>
            <a:ext cx="9144000" cy="1587"/>
          </a:xfrm>
          <a:prstGeom prst="line">
            <a:avLst/>
          </a:prstGeom>
          <a:ln w="76200" cap="flat" cmpd="sng" algn="ctr">
            <a:solidFill>
              <a:srgbClr val="98002E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4039" name="Picture 10">
            <a:extLst>
              <a:ext uri="{FF2B5EF4-FFF2-40B4-BE49-F238E27FC236}">
                <a16:creationId xmlns:a16="http://schemas.microsoft.com/office/drawing/2014/main" id="{50EF6C32-1878-A25B-A200-7373BCB7B7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6162675"/>
            <a:ext cx="17145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5">
            <a:extLst>
              <a:ext uri="{FF2B5EF4-FFF2-40B4-BE49-F238E27FC236}">
                <a16:creationId xmlns:a16="http://schemas.microsoft.com/office/drawing/2014/main" id="{67BEE52C-77B8-3595-BF59-980D5C00133D}"/>
              </a:ext>
            </a:extLst>
          </p:cNvPr>
          <p:cNvSpPr txBox="1">
            <a:spLocks noChangeArrowheads="1"/>
          </p:cNvSpPr>
          <p:nvPr/>
        </p:nvSpPr>
        <p:spPr>
          <a:xfrm>
            <a:off x="3657600" y="1562100"/>
            <a:ext cx="5334000" cy="42291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 defTabSz="914400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1800" b="1" dirty="0">
                <a:ea typeface="+mn-ea"/>
                <a:cs typeface="Arial" pitchFamily="34" charset="0"/>
              </a:rPr>
              <a:t>Enrollment goals:</a:t>
            </a:r>
          </a:p>
          <a:p>
            <a:pPr marL="800100" lvl="1" indent="-342900" defTabSz="914400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800" dirty="0">
                <a:ea typeface="+mn-ea"/>
                <a:cs typeface="Arial" pitchFamily="34" charset="0"/>
              </a:rPr>
              <a:t>Meet budgeted enrollment number </a:t>
            </a:r>
          </a:p>
          <a:p>
            <a:pPr marL="800100" lvl="1" indent="-342900" defTabSz="914400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800" dirty="0">
                <a:ea typeface="+mn-ea"/>
                <a:cs typeface="Arial" pitchFamily="34" charset="0"/>
              </a:rPr>
              <a:t>Academic profile: grades and test scores</a:t>
            </a:r>
          </a:p>
          <a:p>
            <a:pPr marL="800100" lvl="1" indent="-342900" defTabSz="914400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800" dirty="0">
                <a:ea typeface="+mn-ea"/>
                <a:cs typeface="Arial" pitchFamily="34" charset="0"/>
              </a:rPr>
              <a:t>Diversity: geographic, race/ethnicity, academic major, gender, etc.</a:t>
            </a:r>
          </a:p>
          <a:p>
            <a:pPr marL="800100" lvl="1" indent="-342900" defTabSz="914400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800" dirty="0">
                <a:ea typeface="+mn-ea"/>
                <a:cs typeface="Arial" pitchFamily="34" charset="0"/>
              </a:rPr>
              <a:t>Motivated, honest and open to new ideas</a:t>
            </a:r>
          </a:p>
          <a:p>
            <a:pPr marL="800100" lvl="1" indent="-342900" defTabSz="914400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800" dirty="0">
                <a:ea typeface="+mn-ea"/>
                <a:cs typeface="Arial" pitchFamily="34" charset="0"/>
              </a:rPr>
              <a:t>Talent- music, art, theatre, athletics</a:t>
            </a:r>
          </a:p>
          <a:p>
            <a:pPr marL="800100" lvl="1" indent="-342900" defTabSz="914400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800" dirty="0">
                <a:ea typeface="+mn-ea"/>
                <a:cs typeface="Arial" pitchFamily="34" charset="0"/>
              </a:rPr>
              <a:t>People who will contribute to campus and will become “part of the place” </a:t>
            </a:r>
          </a:p>
          <a:p>
            <a:pPr marL="342900" indent="-342900" defTabSz="914400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3200" b="1" dirty="0">
              <a:latin typeface="+mn-lt"/>
              <a:ea typeface="+mn-e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1563</TotalTime>
  <Words>1295</Words>
  <Application>Microsoft Office PowerPoint</Application>
  <PresentationFormat>On-screen Show (4:3)</PresentationFormat>
  <Paragraphs>197</Paragraphs>
  <Slides>19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19</vt:i4>
      </vt:variant>
    </vt:vector>
  </HeadingPairs>
  <TitlesOfParts>
    <vt:vector size="33" baseType="lpstr">
      <vt:lpstr>Arial</vt:lpstr>
      <vt:lpstr>Calibri</vt:lpstr>
      <vt:lpstr>Futura Std Medium</vt:lpstr>
      <vt:lpstr>Mr Canfields</vt:lpstr>
      <vt:lpstr>Trajan Pro</vt:lpstr>
      <vt:lpstr>Wingdings</vt:lpstr>
      <vt:lpstr>WP TypographicSymbols</vt:lpstr>
      <vt:lpstr>Office Theme</vt:lpstr>
      <vt:lpstr>1_Office Theme</vt:lpstr>
      <vt:lpstr>Custom Design</vt:lpstr>
      <vt:lpstr>3_Office Theme</vt:lpstr>
      <vt:lpstr>1_Custom Design</vt:lpstr>
      <vt:lpstr>2_Custom Design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Eric Espinoza</dc:creator>
  <cp:lastModifiedBy>Byers David</cp:lastModifiedBy>
  <cp:revision>167</cp:revision>
  <dcterms:created xsi:type="dcterms:W3CDTF">2009-09-17T21:45:54Z</dcterms:created>
  <dcterms:modified xsi:type="dcterms:W3CDTF">2023-03-09T14:53:15Z</dcterms:modified>
</cp:coreProperties>
</file>